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8" r:id="rId5"/>
    <p:sldMasterId id="2147483683" r:id="rId6"/>
    <p:sldMasterId id="2147483692" r:id="rId7"/>
    <p:sldMasterId id="2147483699" r:id="rId8"/>
    <p:sldMasterId id="2147483708" r:id="rId9"/>
  </p:sldMasterIdLst>
  <p:notesMasterIdLst>
    <p:notesMasterId r:id="rId64"/>
  </p:notesMasterIdLst>
  <p:sldIdLst>
    <p:sldId id="256" r:id="rId10"/>
    <p:sldId id="298" r:id="rId11"/>
    <p:sldId id="299" r:id="rId12"/>
    <p:sldId id="258" r:id="rId13"/>
    <p:sldId id="274" r:id="rId14"/>
    <p:sldId id="300" r:id="rId15"/>
    <p:sldId id="293" r:id="rId16"/>
    <p:sldId id="294" r:id="rId17"/>
    <p:sldId id="365" r:id="rId18"/>
    <p:sldId id="375" r:id="rId19"/>
    <p:sldId id="329" r:id="rId20"/>
    <p:sldId id="308" r:id="rId21"/>
    <p:sldId id="347" r:id="rId22"/>
    <p:sldId id="326" r:id="rId23"/>
    <p:sldId id="382" r:id="rId24"/>
    <p:sldId id="384" r:id="rId25"/>
    <p:sldId id="360" r:id="rId26"/>
    <p:sldId id="361" r:id="rId27"/>
    <p:sldId id="349" r:id="rId28"/>
    <p:sldId id="330" r:id="rId29"/>
    <p:sldId id="367" r:id="rId30"/>
    <p:sldId id="383" r:id="rId31"/>
    <p:sldId id="309" r:id="rId32"/>
    <p:sldId id="388" r:id="rId33"/>
    <p:sldId id="310" r:id="rId34"/>
    <p:sldId id="311" r:id="rId35"/>
    <p:sldId id="312" r:id="rId36"/>
    <p:sldId id="314" r:id="rId37"/>
    <p:sldId id="315" r:id="rId38"/>
    <p:sldId id="316" r:id="rId39"/>
    <p:sldId id="389" r:id="rId40"/>
    <p:sldId id="317" r:id="rId41"/>
    <p:sldId id="368" r:id="rId42"/>
    <p:sldId id="376" r:id="rId43"/>
    <p:sldId id="318" r:id="rId44"/>
    <p:sldId id="385" r:id="rId45"/>
    <p:sldId id="386" r:id="rId46"/>
    <p:sldId id="364" r:id="rId47"/>
    <p:sldId id="335" r:id="rId48"/>
    <p:sldId id="350" r:id="rId49"/>
    <p:sldId id="370" r:id="rId50"/>
    <p:sldId id="371" r:id="rId51"/>
    <p:sldId id="379" r:id="rId52"/>
    <p:sldId id="380" r:id="rId53"/>
    <p:sldId id="381" r:id="rId54"/>
    <p:sldId id="377" r:id="rId55"/>
    <p:sldId id="363" r:id="rId56"/>
    <p:sldId id="352" r:id="rId57"/>
    <p:sldId id="353" r:id="rId58"/>
    <p:sldId id="334" r:id="rId59"/>
    <p:sldId id="373" r:id="rId60"/>
    <p:sldId id="372" r:id="rId61"/>
    <p:sldId id="387" r:id="rId62"/>
    <p:sldId id="358"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94C40-DB3B-8CBA-F238-07F7FFA1DCF4}" name="Bryony Clark" initials="BC" userId="S::bryony@nationalnumeracy.org.uk::9a0d9efc-5e53-44f4-94d3-0edbe638462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200"/>
    <a:srgbClr val="3AB4AD"/>
    <a:srgbClr val="1F4357"/>
    <a:srgbClr val="0AB9EE"/>
    <a:srgbClr val="000000"/>
    <a:srgbClr val="FFFEF6"/>
    <a:srgbClr val="FDFFEF"/>
    <a:srgbClr val="FFFFF3"/>
    <a:srgbClr val="A3E1DE"/>
    <a:srgbClr val="C5FBED"/>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08AC59-3945-4639-AC4A-987DBDEA29BF}" v="16" dt="2026-03-24T13:16:06.3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15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tableStyles" Target="tableStyles.xml"/><Relationship Id="rId7" Type="http://schemas.openxmlformats.org/officeDocument/2006/relationships/slideMaster" Target="slideMasters/slideMaster4.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notesMaster" Target="notesMasters/notesMaster1.xml"/><Relationship Id="rId69"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theme" Target="theme/theme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yony Clark" userId="9a0d9efc-5e53-44f4-94d3-0edbe6384628" providerId="ADAL" clId="{5F61837E-5D77-4C1A-9686-1E8A3FB2F24B}"/>
    <pc:docChg chg="custSel addSld modSld">
      <pc:chgData name="Bryony Clark" userId="9a0d9efc-5e53-44f4-94d3-0edbe6384628" providerId="ADAL" clId="{5F61837E-5D77-4C1A-9686-1E8A3FB2F24B}" dt="2026-01-28T19:07:42.291" v="469" actId="14100"/>
      <pc:docMkLst>
        <pc:docMk/>
      </pc:docMkLst>
      <pc:sldChg chg="mod modShow">
        <pc:chgData name="Bryony Clark" userId="9a0d9efc-5e53-44f4-94d3-0edbe6384628" providerId="ADAL" clId="{5F61837E-5D77-4C1A-9686-1E8A3FB2F24B}" dt="2026-01-28T17:24:56.830" v="37" actId="729"/>
        <pc:sldMkLst>
          <pc:docMk/>
          <pc:sldMk cId="3910491136" sldId="309"/>
        </pc:sldMkLst>
      </pc:sldChg>
      <pc:sldChg chg="modSp mod">
        <pc:chgData name="Bryony Clark" userId="9a0d9efc-5e53-44f4-94d3-0edbe6384628" providerId="ADAL" clId="{5F61837E-5D77-4C1A-9686-1E8A3FB2F24B}" dt="2026-01-28T18:59:54.715" v="425" actId="113"/>
        <pc:sldMkLst>
          <pc:docMk/>
          <pc:sldMk cId="2987390257" sldId="310"/>
        </pc:sldMkLst>
        <pc:spChg chg="mod">
          <ac:chgData name="Bryony Clark" userId="9a0d9efc-5e53-44f4-94d3-0edbe6384628" providerId="ADAL" clId="{5F61837E-5D77-4C1A-9686-1E8A3FB2F24B}" dt="2026-01-28T18:59:54.715" v="425" actId="113"/>
          <ac:spMkLst>
            <pc:docMk/>
            <pc:sldMk cId="2987390257" sldId="310"/>
            <ac:spMk id="3" creationId="{F73297BD-AB09-F81C-33E4-55B1CB1C42A1}"/>
          </ac:spMkLst>
        </pc:spChg>
      </pc:sldChg>
      <pc:sldChg chg="modSp mod">
        <pc:chgData name="Bryony Clark" userId="9a0d9efc-5e53-44f4-94d3-0edbe6384628" providerId="ADAL" clId="{5F61837E-5D77-4C1A-9686-1E8A3FB2F24B}" dt="2026-01-28T19:06:44.411" v="461" actId="20577"/>
        <pc:sldMkLst>
          <pc:docMk/>
          <pc:sldMk cId="39696683" sldId="311"/>
        </pc:sldMkLst>
        <pc:spChg chg="mod">
          <ac:chgData name="Bryony Clark" userId="9a0d9efc-5e53-44f4-94d3-0edbe6384628" providerId="ADAL" clId="{5F61837E-5D77-4C1A-9686-1E8A3FB2F24B}" dt="2026-01-28T19:06:44.411" v="461" actId="20577"/>
          <ac:spMkLst>
            <pc:docMk/>
            <pc:sldMk cId="39696683" sldId="311"/>
            <ac:spMk id="7" creationId="{D8A5AA88-CD13-B47A-CE10-4D38828E083A}"/>
          </ac:spMkLst>
        </pc:spChg>
        <pc:grpChg chg="mod">
          <ac:chgData name="Bryony Clark" userId="9a0d9efc-5e53-44f4-94d3-0edbe6384628" providerId="ADAL" clId="{5F61837E-5D77-4C1A-9686-1E8A3FB2F24B}" dt="2026-01-28T18:44:42.828" v="149" actId="1076"/>
          <ac:grpSpMkLst>
            <pc:docMk/>
            <pc:sldMk cId="39696683" sldId="311"/>
            <ac:grpSpMk id="8" creationId="{3C2CF33B-E0EA-B9DE-2ED1-E201C1DF9564}"/>
          </ac:grpSpMkLst>
        </pc:grpChg>
      </pc:sldChg>
      <pc:sldChg chg="mod modShow">
        <pc:chgData name="Bryony Clark" userId="9a0d9efc-5e53-44f4-94d3-0edbe6384628" providerId="ADAL" clId="{5F61837E-5D77-4C1A-9686-1E8A3FB2F24B}" dt="2026-01-28T18:54:17.332" v="292" actId="729"/>
        <pc:sldMkLst>
          <pc:docMk/>
          <pc:sldMk cId="2774820326" sldId="316"/>
        </pc:sldMkLst>
      </pc:sldChg>
      <pc:sldChg chg="modSp mod">
        <pc:chgData name="Bryony Clark" userId="9a0d9efc-5e53-44f4-94d3-0edbe6384628" providerId="ADAL" clId="{5F61837E-5D77-4C1A-9686-1E8A3FB2F24B}" dt="2026-01-28T19:07:42.291" v="469" actId="14100"/>
        <pc:sldMkLst>
          <pc:docMk/>
          <pc:sldMk cId="1984201636" sldId="317"/>
        </pc:sldMkLst>
        <pc:spChg chg="mod">
          <ac:chgData name="Bryony Clark" userId="9a0d9efc-5e53-44f4-94d3-0edbe6384628" providerId="ADAL" clId="{5F61837E-5D77-4C1A-9686-1E8A3FB2F24B}" dt="2026-01-28T19:07:42.291" v="469" actId="14100"/>
          <ac:spMkLst>
            <pc:docMk/>
            <pc:sldMk cId="1984201636" sldId="317"/>
            <ac:spMk id="3" creationId="{F05DC127-8E4B-A56D-4184-E7FE49E5D351}"/>
          </ac:spMkLst>
        </pc:spChg>
      </pc:sldChg>
      <pc:sldChg chg="addSp modSp mod">
        <pc:chgData name="Bryony Clark" userId="9a0d9efc-5e53-44f4-94d3-0edbe6384628" providerId="ADAL" clId="{5F61837E-5D77-4C1A-9686-1E8A3FB2F24B}" dt="2026-01-28T19:06:14.372" v="457" actId="1036"/>
        <pc:sldMkLst>
          <pc:docMk/>
          <pc:sldMk cId="4170133221" sldId="388"/>
        </pc:sldMkLst>
        <pc:spChg chg="add mod">
          <ac:chgData name="Bryony Clark" userId="9a0d9efc-5e53-44f4-94d3-0edbe6384628" providerId="ADAL" clId="{5F61837E-5D77-4C1A-9686-1E8A3FB2F24B}" dt="2026-01-28T18:59:43.762" v="424" actId="1076"/>
          <ac:spMkLst>
            <pc:docMk/>
            <pc:sldMk cId="4170133221" sldId="388"/>
            <ac:spMk id="3" creationId="{CE390F62-98F8-0CD8-CE62-447C30D1DA8D}"/>
          </ac:spMkLst>
        </pc:spChg>
        <pc:spChg chg="add mod">
          <ac:chgData name="Bryony Clark" userId="9a0d9efc-5e53-44f4-94d3-0edbe6384628" providerId="ADAL" clId="{5F61837E-5D77-4C1A-9686-1E8A3FB2F24B}" dt="2026-01-28T18:59:37.717" v="423" actId="1076"/>
          <ac:spMkLst>
            <pc:docMk/>
            <pc:sldMk cId="4170133221" sldId="388"/>
            <ac:spMk id="6" creationId="{71748D06-D212-D858-884D-DC5DE60EE87A}"/>
          </ac:spMkLst>
        </pc:spChg>
        <pc:picChg chg="mod">
          <ac:chgData name="Bryony Clark" userId="9a0d9efc-5e53-44f4-94d3-0edbe6384628" providerId="ADAL" clId="{5F61837E-5D77-4C1A-9686-1E8A3FB2F24B}" dt="2026-01-28T19:06:14.372" v="457" actId="1036"/>
          <ac:picMkLst>
            <pc:docMk/>
            <pc:sldMk cId="4170133221" sldId="388"/>
            <ac:picMk id="4" creationId="{292F4627-D362-CEBE-6263-EAA641A5FE28}"/>
          </ac:picMkLst>
        </pc:picChg>
        <pc:picChg chg="mod">
          <ac:chgData name="Bryony Clark" userId="9a0d9efc-5e53-44f4-94d3-0edbe6384628" providerId="ADAL" clId="{5F61837E-5D77-4C1A-9686-1E8A3FB2F24B}" dt="2026-01-28T19:06:11.408" v="453" actId="1036"/>
          <ac:picMkLst>
            <pc:docMk/>
            <pc:sldMk cId="4170133221" sldId="388"/>
            <ac:picMk id="5" creationId="{F12945FF-BBF0-6297-98D7-EB79A50C7F54}"/>
          </ac:picMkLst>
        </pc:picChg>
      </pc:sldChg>
      <pc:sldChg chg="addSp delSp modSp add mod">
        <pc:chgData name="Bryony Clark" userId="9a0d9efc-5e53-44f4-94d3-0edbe6384628" providerId="ADAL" clId="{5F61837E-5D77-4C1A-9686-1E8A3FB2F24B}" dt="2026-01-28T19:07:31.817" v="467" actId="1076"/>
        <pc:sldMkLst>
          <pc:docMk/>
          <pc:sldMk cId="2479307439" sldId="389"/>
        </pc:sldMkLst>
        <pc:spChg chg="add mod">
          <ac:chgData name="Bryony Clark" userId="9a0d9efc-5e53-44f4-94d3-0edbe6384628" providerId="ADAL" clId="{5F61837E-5D77-4C1A-9686-1E8A3FB2F24B}" dt="2026-01-28T19:07:31.817" v="467" actId="1076"/>
          <ac:spMkLst>
            <pc:docMk/>
            <pc:sldMk cId="2479307439" sldId="389"/>
            <ac:spMk id="17" creationId="{46F016DA-9536-F164-DB8C-A269E5B5E382}"/>
          </ac:spMkLst>
        </pc:spChg>
        <pc:spChg chg="add mod">
          <ac:chgData name="Bryony Clark" userId="9a0d9efc-5e53-44f4-94d3-0edbe6384628" providerId="ADAL" clId="{5F61837E-5D77-4C1A-9686-1E8A3FB2F24B}" dt="2026-01-28T18:59:16.004" v="417" actId="1076"/>
          <ac:spMkLst>
            <pc:docMk/>
            <pc:sldMk cId="2479307439" sldId="389"/>
            <ac:spMk id="18" creationId="{435277E7-8B91-9652-F54E-9646C02CDDE3}"/>
          </ac:spMkLst>
        </pc:spChg>
        <pc:picChg chg="add mod">
          <ac:chgData name="Bryony Clark" userId="9a0d9efc-5e53-44f4-94d3-0edbe6384628" providerId="ADAL" clId="{5F61837E-5D77-4C1A-9686-1E8A3FB2F24B}" dt="2026-01-28T18:59:09.259" v="415" actId="1076"/>
          <ac:picMkLst>
            <pc:docMk/>
            <pc:sldMk cId="2479307439" sldId="389"/>
            <ac:picMk id="15" creationId="{736C509B-A611-C153-FE1D-61135207A3BE}"/>
          </ac:picMkLst>
        </pc:picChg>
      </pc:sldChg>
    </pc:docChg>
  </pc:docChgLst>
  <pc:docChgLst>
    <pc:chgData name="Iain Evans" userId="fa16230a-5fd5-4c16-ab5a-0fd35eaac03a" providerId="ADAL" clId="{A16ED34E-E840-4F5F-8B85-5107A895C31A}"/>
    <pc:docChg chg="undo redo custSel modSld">
      <pc:chgData name="Iain Evans" userId="fa16230a-5fd5-4c16-ab5a-0fd35eaac03a" providerId="ADAL" clId="{A16ED34E-E840-4F5F-8B85-5107A895C31A}" dt="2026-03-24T13:16:06.371" v="15" actId="20577"/>
      <pc:docMkLst>
        <pc:docMk/>
      </pc:docMkLst>
      <pc:sldChg chg="addSp delSp modSp mod">
        <pc:chgData name="Iain Evans" userId="fa16230a-5fd5-4c16-ab5a-0fd35eaac03a" providerId="ADAL" clId="{A16ED34E-E840-4F5F-8B85-5107A895C31A}" dt="2026-03-05T08:45:44.953" v="12" actId="1076"/>
        <pc:sldMkLst>
          <pc:docMk/>
          <pc:sldMk cId="1000529999" sldId="334"/>
        </pc:sldMkLst>
        <pc:picChg chg="add mod modCrop">
          <ac:chgData name="Iain Evans" userId="fa16230a-5fd5-4c16-ab5a-0fd35eaac03a" providerId="ADAL" clId="{A16ED34E-E840-4F5F-8B85-5107A895C31A}" dt="2026-03-05T08:45:44.953" v="12" actId="1076"/>
          <ac:picMkLst>
            <pc:docMk/>
            <pc:sldMk cId="1000529999" sldId="334"/>
            <ac:picMk id="5" creationId="{EC8F95EC-7393-06D6-A627-606EFC8E2F1C}"/>
          </ac:picMkLst>
        </pc:picChg>
      </pc:sldChg>
      <pc:sldChg chg="modSp mod">
        <pc:chgData name="Iain Evans" userId="fa16230a-5fd5-4c16-ab5a-0fd35eaac03a" providerId="ADAL" clId="{A16ED34E-E840-4F5F-8B85-5107A895C31A}" dt="2026-03-05T08:43:15.218" v="7" actId="20577"/>
        <pc:sldMkLst>
          <pc:docMk/>
          <pc:sldMk cId="3043972325" sldId="352"/>
        </pc:sldMkLst>
        <pc:spChg chg="mod">
          <ac:chgData name="Iain Evans" userId="fa16230a-5fd5-4c16-ab5a-0fd35eaac03a" providerId="ADAL" clId="{A16ED34E-E840-4F5F-8B85-5107A895C31A}" dt="2026-03-05T08:43:15.218" v="7" actId="20577"/>
          <ac:spMkLst>
            <pc:docMk/>
            <pc:sldMk cId="3043972325" sldId="352"/>
            <ac:spMk id="16" creationId="{301E63D0-311D-2618-5638-C6B00936FF82}"/>
          </ac:spMkLst>
        </pc:spChg>
      </pc:sldChg>
      <pc:sldChg chg="modSp mod">
        <pc:chgData name="Iain Evans" userId="fa16230a-5fd5-4c16-ab5a-0fd35eaac03a" providerId="ADAL" clId="{A16ED34E-E840-4F5F-8B85-5107A895C31A}" dt="2026-03-24T13:16:06.371" v="15" actId="20577"/>
        <pc:sldMkLst>
          <pc:docMk/>
          <pc:sldMk cId="3492372307" sldId="363"/>
        </pc:sldMkLst>
        <pc:spChg chg="mod">
          <ac:chgData name="Iain Evans" userId="fa16230a-5fd5-4c16-ab5a-0fd35eaac03a" providerId="ADAL" clId="{A16ED34E-E840-4F5F-8B85-5107A895C31A}" dt="2026-03-24T13:16:06.371" v="15" actId="20577"/>
          <ac:spMkLst>
            <pc:docMk/>
            <pc:sldMk cId="3492372307" sldId="363"/>
            <ac:spMk id="2" creationId="{713D4DF8-7AAF-3423-BE0A-0A77850B011B}"/>
          </ac:spMkLst>
        </pc:spChg>
      </pc:sldChg>
    </pc:docChg>
  </pc:docChgLst>
  <pc:docChgLst>
    <pc:chgData name="Beth Barnes" userId="3e762f42-0ff2-4b0b-83f7-6a3b90266c0d" providerId="ADAL" clId="{B65B714F-F7DD-4DD6-811C-2FA7E59192B6}"/>
    <pc:docChg chg="custSel delSld modSld">
      <pc:chgData name="Beth Barnes" userId="3e762f42-0ff2-4b0b-83f7-6a3b90266c0d" providerId="ADAL" clId="{B65B714F-F7DD-4DD6-811C-2FA7E59192B6}" dt="2026-01-20T11:54:27.678" v="108" actId="1076"/>
      <pc:docMkLst>
        <pc:docMk/>
      </pc:docMkLst>
      <pc:sldChg chg="addSp delSp modSp mod modAnim">
        <pc:chgData name="Beth Barnes" userId="3e762f42-0ff2-4b0b-83f7-6a3b90266c0d" providerId="ADAL" clId="{B65B714F-F7DD-4DD6-811C-2FA7E59192B6}" dt="2026-01-20T11:39:24.248" v="46" actId="1076"/>
        <pc:sldMkLst>
          <pc:docMk/>
          <pc:sldMk cId="82861355" sldId="349"/>
        </pc:sldMkLst>
        <pc:picChg chg="add mod">
          <ac:chgData name="Beth Barnes" userId="3e762f42-0ff2-4b0b-83f7-6a3b90266c0d" providerId="ADAL" clId="{B65B714F-F7DD-4DD6-811C-2FA7E59192B6}" dt="2026-01-20T11:39:24.248" v="46" actId="1076"/>
          <ac:picMkLst>
            <pc:docMk/>
            <pc:sldMk cId="82861355" sldId="349"/>
            <ac:picMk id="6" creationId="{57B6A23E-9A0F-9BD0-9E73-F22F45408C75}"/>
          </ac:picMkLst>
        </pc:picChg>
        <pc:picChg chg="mod">
          <ac:chgData name="Beth Barnes" userId="3e762f42-0ff2-4b0b-83f7-6a3b90266c0d" providerId="ADAL" clId="{B65B714F-F7DD-4DD6-811C-2FA7E59192B6}" dt="2026-01-20T11:39:22.606" v="45" actId="1076"/>
          <ac:picMkLst>
            <pc:docMk/>
            <pc:sldMk cId="82861355" sldId="349"/>
            <ac:picMk id="15" creationId="{52409574-6680-3F61-AFB2-EB8C4F216BFB}"/>
          </ac:picMkLst>
        </pc:picChg>
      </pc:sldChg>
      <pc:sldChg chg="addSp modSp">
        <pc:chgData name="Beth Barnes" userId="3e762f42-0ff2-4b0b-83f7-6a3b90266c0d" providerId="ADAL" clId="{B65B714F-F7DD-4DD6-811C-2FA7E59192B6}" dt="2026-01-20T11:44:16.788" v="49" actId="1076"/>
        <pc:sldMkLst>
          <pc:docMk/>
          <pc:sldMk cId="3182648483" sldId="353"/>
        </pc:sldMkLst>
        <pc:picChg chg="add mod">
          <ac:chgData name="Beth Barnes" userId="3e762f42-0ff2-4b0b-83f7-6a3b90266c0d" providerId="ADAL" clId="{B65B714F-F7DD-4DD6-811C-2FA7E59192B6}" dt="2026-01-20T11:44:16.788" v="49" actId="1076"/>
          <ac:picMkLst>
            <pc:docMk/>
            <pc:sldMk cId="3182648483" sldId="353"/>
            <ac:picMk id="2" creationId="{3612D954-F216-39D8-A787-54ADCC3A1E70}"/>
          </ac:picMkLst>
        </pc:picChg>
      </pc:sldChg>
      <pc:sldChg chg="addSp modSp mod">
        <pc:chgData name="Beth Barnes" userId="3e762f42-0ff2-4b0b-83f7-6a3b90266c0d" providerId="ADAL" clId="{B65B714F-F7DD-4DD6-811C-2FA7E59192B6}" dt="2026-01-20T11:51:42.033" v="56" actId="1076"/>
        <pc:sldMkLst>
          <pc:docMk/>
          <pc:sldMk cId="3020319026" sldId="373"/>
        </pc:sldMkLst>
        <pc:spChg chg="mod">
          <ac:chgData name="Beth Barnes" userId="3e762f42-0ff2-4b0b-83f7-6a3b90266c0d" providerId="ADAL" clId="{B65B714F-F7DD-4DD6-811C-2FA7E59192B6}" dt="2026-01-20T11:51:35.287" v="52" actId="14100"/>
          <ac:spMkLst>
            <pc:docMk/>
            <pc:sldMk cId="3020319026" sldId="373"/>
            <ac:spMk id="4" creationId="{682423AC-2FED-9B6D-F2EC-7FF6BC1890D4}"/>
          </ac:spMkLst>
        </pc:spChg>
        <pc:picChg chg="add mod">
          <ac:chgData name="Beth Barnes" userId="3e762f42-0ff2-4b0b-83f7-6a3b90266c0d" providerId="ADAL" clId="{B65B714F-F7DD-4DD6-811C-2FA7E59192B6}" dt="2026-01-20T11:51:42.033" v="56" actId="1076"/>
          <ac:picMkLst>
            <pc:docMk/>
            <pc:sldMk cId="3020319026" sldId="373"/>
            <ac:picMk id="5" creationId="{96834DCA-C957-0C55-C42A-74306BB83E0A}"/>
          </ac:picMkLst>
        </pc:picChg>
      </pc:sldChg>
      <pc:sldChg chg="addSp modSp mod modAnim">
        <pc:chgData name="Beth Barnes" userId="3e762f42-0ff2-4b0b-83f7-6a3b90266c0d" providerId="ADAL" clId="{B65B714F-F7DD-4DD6-811C-2FA7E59192B6}" dt="2026-01-20T11:54:27.678" v="108" actId="1076"/>
        <pc:sldMkLst>
          <pc:docMk/>
          <pc:sldMk cId="3781991843" sldId="387"/>
        </pc:sldMkLst>
        <pc:spChg chg="add mod">
          <ac:chgData name="Beth Barnes" userId="3e762f42-0ff2-4b0b-83f7-6a3b90266c0d" providerId="ADAL" clId="{B65B714F-F7DD-4DD6-811C-2FA7E59192B6}" dt="2026-01-20T11:53:36.701" v="99" actId="1076"/>
          <ac:spMkLst>
            <pc:docMk/>
            <pc:sldMk cId="3781991843" sldId="387"/>
            <ac:spMk id="4" creationId="{B4BC9247-24DC-D210-602D-82E8E723E953}"/>
          </ac:spMkLst>
        </pc:spChg>
        <pc:picChg chg="add mod">
          <ac:chgData name="Beth Barnes" userId="3e762f42-0ff2-4b0b-83f7-6a3b90266c0d" providerId="ADAL" clId="{B65B714F-F7DD-4DD6-811C-2FA7E59192B6}" dt="2026-01-20T11:54:27.678" v="108" actId="1076"/>
          <ac:picMkLst>
            <pc:docMk/>
            <pc:sldMk cId="3781991843" sldId="387"/>
            <ac:picMk id="14" creationId="{AB3775DC-0413-2FD2-7BA7-332A11CDAD2A}"/>
          </ac:picMkLst>
        </pc:picChg>
      </pc:sldChg>
    </pc:docChg>
  </pc:docChgLst>
  <pc:docChgLst>
    <pc:chgData name="Bryony Clark" userId="S::bryony@nationalnumeracy.org.uk::9a0d9efc-5e53-44f4-94d3-0edbe6384628" providerId="AD" clId="Web-{94E6830E-98D4-3737-08F4-0C42A23788C8}"/>
    <pc:docChg chg="addSld modSld">
      <pc:chgData name="Bryony Clark" userId="S::bryony@nationalnumeracy.org.uk::9a0d9efc-5e53-44f4-94d3-0edbe6384628" providerId="AD" clId="Web-{94E6830E-98D4-3737-08F4-0C42A23788C8}" dt="2026-01-28T17:23:01.278" v="24" actId="1076"/>
      <pc:docMkLst>
        <pc:docMk/>
      </pc:docMkLst>
      <pc:sldChg chg="addSp delSp modSp add replId">
        <pc:chgData name="Bryony Clark" userId="S::bryony@nationalnumeracy.org.uk::9a0d9efc-5e53-44f4-94d3-0edbe6384628" providerId="AD" clId="Web-{94E6830E-98D4-3737-08F4-0C42A23788C8}" dt="2026-01-28T17:23:01.278" v="24" actId="1076"/>
        <pc:sldMkLst>
          <pc:docMk/>
          <pc:sldMk cId="4170133221" sldId="388"/>
        </pc:sldMkLst>
        <pc:picChg chg="add mod">
          <ac:chgData name="Bryony Clark" userId="S::bryony@nationalnumeracy.org.uk::9a0d9efc-5e53-44f4-94d3-0edbe6384628" providerId="AD" clId="Web-{94E6830E-98D4-3737-08F4-0C42A23788C8}" dt="2026-01-28T17:22:59.153" v="23" actId="1076"/>
          <ac:picMkLst>
            <pc:docMk/>
            <pc:sldMk cId="4170133221" sldId="388"/>
            <ac:picMk id="4" creationId="{292F4627-D362-CEBE-6263-EAA641A5FE28}"/>
          </ac:picMkLst>
        </pc:picChg>
        <pc:picChg chg="add mod">
          <ac:chgData name="Bryony Clark" userId="S::bryony@nationalnumeracy.org.uk::9a0d9efc-5e53-44f4-94d3-0edbe6384628" providerId="AD" clId="Web-{94E6830E-98D4-3737-08F4-0C42A23788C8}" dt="2026-01-28T17:23:01.278" v="24" actId="1076"/>
          <ac:picMkLst>
            <pc:docMk/>
            <pc:sldMk cId="4170133221" sldId="388"/>
            <ac:picMk id="5" creationId="{F12945FF-BBF0-6297-98D7-EB79A50C7F54}"/>
          </ac:picMkLst>
        </pc:picChg>
      </pc:sldChg>
    </pc:docChg>
  </pc:docChgLst>
  <pc:docChgLst>
    <pc:chgData name="Beth Barnes" userId="S::beth@nationalnumeracy.org.uk::3e762f42-0ff2-4b0b-83f7-6a3b90266c0d" providerId="AD" clId="Web-{18CD6A66-DAFD-EEB2-31D3-CDDC5AFFA102}"/>
    <pc:docChg chg="modSld">
      <pc:chgData name="Beth Barnes" userId="S::beth@nationalnumeracy.org.uk::3e762f42-0ff2-4b0b-83f7-6a3b90266c0d" providerId="AD" clId="Web-{18CD6A66-DAFD-EEB2-31D3-CDDC5AFFA102}" dt="2026-02-17T09:48:39.587" v="4" actId="20577"/>
      <pc:docMkLst>
        <pc:docMk/>
      </pc:docMkLst>
      <pc:sldChg chg="modSp">
        <pc:chgData name="Beth Barnes" userId="S::beth@nationalnumeracy.org.uk::3e762f42-0ff2-4b0b-83f7-6a3b90266c0d" providerId="AD" clId="Web-{18CD6A66-DAFD-EEB2-31D3-CDDC5AFFA102}" dt="2026-02-17T09:48:39.587" v="4" actId="20577"/>
        <pc:sldMkLst>
          <pc:docMk/>
          <pc:sldMk cId="3880369603" sldId="326"/>
        </pc:sldMkLst>
        <pc:spChg chg="mod">
          <ac:chgData name="Beth Barnes" userId="S::beth@nationalnumeracy.org.uk::3e762f42-0ff2-4b0b-83f7-6a3b90266c0d" providerId="AD" clId="Web-{18CD6A66-DAFD-EEB2-31D3-CDDC5AFFA102}" dt="2026-02-17T09:48:39.587" v="4" actId="20577"/>
          <ac:spMkLst>
            <pc:docMk/>
            <pc:sldMk cId="3880369603" sldId="326"/>
            <ac:spMk id="3" creationId="{5419B2BD-34D7-E18C-D3D6-7C36E070C45B}"/>
          </ac:spMkLst>
        </pc:spChg>
      </pc:sldChg>
      <pc:sldChg chg="modSp">
        <pc:chgData name="Beth Barnes" userId="S::beth@nationalnumeracy.org.uk::3e762f42-0ff2-4b0b-83f7-6a3b90266c0d" providerId="AD" clId="Web-{18CD6A66-DAFD-EEB2-31D3-CDDC5AFFA102}" dt="2026-02-17T09:48:14.211" v="1" actId="20577"/>
        <pc:sldMkLst>
          <pc:docMk/>
          <pc:sldMk cId="3142564838" sldId="330"/>
        </pc:sldMkLst>
        <pc:spChg chg="mod">
          <ac:chgData name="Beth Barnes" userId="S::beth@nationalnumeracy.org.uk::3e762f42-0ff2-4b0b-83f7-6a3b90266c0d" providerId="AD" clId="Web-{18CD6A66-DAFD-EEB2-31D3-CDDC5AFFA102}" dt="2026-02-17T09:48:14.211" v="1" actId="20577"/>
          <ac:spMkLst>
            <pc:docMk/>
            <pc:sldMk cId="3142564838" sldId="330"/>
            <ac:spMk id="3" creationId="{5419B2BD-34D7-E18C-D3D6-7C36E070C45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CAC9BB-FA25-4CAD-9B4E-86C072354E8F}" type="datetimeFigureOut">
              <a:rPr lang="en-GB" smtClean="0"/>
              <a:t>03/06/2026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7C3F99-E1EC-489B-B4DE-F9B67AF3C5E5}" type="slidenum">
              <a:rPr lang="en-GB" smtClean="0"/>
              <a:t>‹#›</a:t>
            </a:fld>
            <a:endParaRPr lang="en-GB"/>
          </a:p>
        </p:txBody>
      </p:sp>
    </p:spTree>
    <p:extLst>
      <p:ext uri="{BB962C8B-B14F-4D97-AF65-F5344CB8AC3E}">
        <p14:creationId xmlns:p14="http://schemas.microsoft.com/office/powerpoint/2010/main" val="1010288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17C3F99-E1EC-489B-B4DE-F9B67AF3C5E5}" type="slidenum">
              <a:rPr lang="en-GB" smtClean="0"/>
              <a:t>11</a:t>
            </a:fld>
            <a:endParaRPr lang="en-GB"/>
          </a:p>
        </p:txBody>
      </p:sp>
    </p:spTree>
    <p:extLst>
      <p:ext uri="{BB962C8B-B14F-4D97-AF65-F5344CB8AC3E}">
        <p14:creationId xmlns:p14="http://schemas.microsoft.com/office/powerpoint/2010/main" val="2297358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6F0E26-AC31-4A72-827A-49FD81807605}" type="slidenum">
              <a:rPr lang="en-GB" smtClean="0"/>
              <a:t>39</a:t>
            </a:fld>
            <a:endParaRPr lang="en-GB"/>
          </a:p>
        </p:txBody>
      </p:sp>
    </p:spTree>
    <p:extLst>
      <p:ext uri="{BB962C8B-B14F-4D97-AF65-F5344CB8AC3E}">
        <p14:creationId xmlns:p14="http://schemas.microsoft.com/office/powerpoint/2010/main" val="2117288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6F0E26-AC31-4A72-827A-49FD81807605}" type="slidenum">
              <a:rPr lang="en-GB" smtClean="0"/>
              <a:t>40</a:t>
            </a:fld>
            <a:endParaRPr lang="en-GB"/>
          </a:p>
        </p:txBody>
      </p:sp>
    </p:spTree>
    <p:extLst>
      <p:ext uri="{BB962C8B-B14F-4D97-AF65-F5344CB8AC3E}">
        <p14:creationId xmlns:p14="http://schemas.microsoft.com/office/powerpoint/2010/main" val="3279989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Cover page imag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97E144-B594-9E85-CC71-D0C94EDA9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
        <p:nvSpPr>
          <p:cNvPr id="5" name="Picture Placeholder 4">
            <a:extLst>
              <a:ext uri="{FF2B5EF4-FFF2-40B4-BE49-F238E27FC236}">
                <a16:creationId xmlns:a16="http://schemas.microsoft.com/office/drawing/2014/main" id="{498E7702-5B8E-E11A-C258-4C0028CF5830}"/>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sp>
        <p:nvSpPr>
          <p:cNvPr id="10" name="Rectangle 9">
            <a:extLst>
              <a:ext uri="{FF2B5EF4-FFF2-40B4-BE49-F238E27FC236}">
                <a16:creationId xmlns:a16="http://schemas.microsoft.com/office/drawing/2014/main" id="{4608FFF7-A77D-915F-A038-ACD5E8477185}"/>
              </a:ext>
            </a:extLst>
          </p:cNvPr>
          <p:cNvSpPr/>
          <p:nvPr/>
        </p:nvSpPr>
        <p:spPr>
          <a:xfrm>
            <a:off x="-11094"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Tree>
    <p:extLst>
      <p:ext uri="{BB962C8B-B14F-4D97-AF65-F5344CB8AC3E}">
        <p14:creationId xmlns:p14="http://schemas.microsoft.com/office/powerpoint/2010/main" val="2905018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057443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Content page text only 2 columns (no numbers)">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152C39A-4BFE-DB73-66A5-2101643936F6}"/>
              </a:ext>
            </a:extLst>
          </p:cNvPr>
          <p:cNvSpPr>
            <a:spLocks noGrp="1"/>
          </p:cNvSpPr>
          <p:nvPr>
            <p:ph type="pic" sz="quarter" idx="16"/>
          </p:nvPr>
        </p:nvSpPr>
        <p:spPr>
          <a:xfrm>
            <a:off x="4818251" y="2176356"/>
            <a:ext cx="3780868" cy="3948871"/>
          </a:xfrm>
          <a:prstGeom prst="rect">
            <a:avLst/>
          </a:prstGeom>
        </p:spPr>
      </p:sp>
      <p:sp>
        <p:nvSpPr>
          <p:cNvPr id="7" name="Rectangle 6">
            <a:extLst>
              <a:ext uri="{FF2B5EF4-FFF2-40B4-BE49-F238E27FC236}">
                <a16:creationId xmlns:a16="http://schemas.microsoft.com/office/drawing/2014/main" id="{3E0B2EE5-C458-B4BC-A4B7-1ADD169CB806}"/>
              </a:ext>
            </a:extLst>
          </p:cNvPr>
          <p:cNvSpPr/>
          <p:nvPr/>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486911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028CD344-C175-0FA4-27C7-9CFAFC454D7A}"/>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481647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05C80AC9-5A65-8E4E-9018-532F4F07A5C2}"/>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778522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132337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txBody>
          <a:bodyPr/>
          <a:lstStyle/>
          <a:p>
            <a:endParaRPr lang="en-GB"/>
          </a:p>
        </p:txBody>
      </p:sp>
    </p:spTree>
    <p:extLst>
      <p:ext uri="{BB962C8B-B14F-4D97-AF65-F5344CB8AC3E}">
        <p14:creationId xmlns:p14="http://schemas.microsoft.com/office/powerpoint/2010/main" val="209525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450F3912-B780-8103-36CF-16C6D468DF34}"/>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513360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7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774A2084-07FD-37E3-778A-784053F4C8BF}"/>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3666028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507731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Cover page imag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97E144-B594-9E85-CC71-D0C94EDA9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
        <p:nvSpPr>
          <p:cNvPr id="5" name="Picture Placeholder 4">
            <a:extLst>
              <a:ext uri="{FF2B5EF4-FFF2-40B4-BE49-F238E27FC236}">
                <a16:creationId xmlns:a16="http://schemas.microsoft.com/office/drawing/2014/main" id="{498E7702-5B8E-E11A-C258-4C0028CF5830}"/>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sp>
        <p:nvSpPr>
          <p:cNvPr id="10" name="Rectangle 9">
            <a:extLst>
              <a:ext uri="{FF2B5EF4-FFF2-40B4-BE49-F238E27FC236}">
                <a16:creationId xmlns:a16="http://schemas.microsoft.com/office/drawing/2014/main" id="{4608FFF7-A77D-915F-A038-ACD5E8477185}"/>
              </a:ext>
            </a:extLst>
          </p:cNvPr>
          <p:cNvSpPr/>
          <p:nvPr/>
        </p:nvSpPr>
        <p:spPr>
          <a:xfrm>
            <a:off x="-11094"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Tree>
    <p:extLst>
      <p:ext uri="{BB962C8B-B14F-4D97-AF65-F5344CB8AC3E}">
        <p14:creationId xmlns:p14="http://schemas.microsoft.com/office/powerpoint/2010/main" val="720488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B4C58E21-7BC2-5809-C8EC-0720191F4ED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B7A3CF2-9D64-53BF-E73F-E9E9CCAFD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17702057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4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B4C58E21-7BC2-5809-C8EC-0720191F4ED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B7A3CF2-9D64-53BF-E73F-E9E9CCAFD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828207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CB2491BD-B441-71DA-7658-E56CBCE21A0E}"/>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665889CC-1E50-41FD-DE46-0403A068EEBE}"/>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85C22D99-9EE2-56AF-905A-E6E8A9425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2457214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2B02ABFF-D132-6812-BD40-CC28BD2D2FC2}"/>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0BFB12FF-30E5-6F99-E2A9-5468D7CC32C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A52D1D25-BB34-561D-0B3A-91D541506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134119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3717323-C6B7-4B91-9534-E82A73970E03}"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7A9011-74A5-4AEE-AE75-5F41A0F46C21}" type="slidenum">
              <a:rPr lang="en-GB" smtClean="0"/>
              <a:t>‹#›</a:t>
            </a:fld>
            <a:endParaRPr lang="en-GB"/>
          </a:p>
        </p:txBody>
      </p:sp>
    </p:spTree>
    <p:extLst>
      <p:ext uri="{BB962C8B-B14F-4D97-AF65-F5344CB8AC3E}">
        <p14:creationId xmlns:p14="http://schemas.microsoft.com/office/powerpoint/2010/main" val="1195754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0900600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Content page text only 2 columns (no numbers)">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152C39A-4BFE-DB73-66A5-2101643936F6}"/>
              </a:ext>
            </a:extLst>
          </p:cNvPr>
          <p:cNvSpPr>
            <a:spLocks noGrp="1"/>
          </p:cNvSpPr>
          <p:nvPr>
            <p:ph type="pic" sz="quarter" idx="16"/>
          </p:nvPr>
        </p:nvSpPr>
        <p:spPr>
          <a:xfrm>
            <a:off x="4818251" y="2176356"/>
            <a:ext cx="3780868" cy="3948871"/>
          </a:xfrm>
          <a:prstGeom prst="rect">
            <a:avLst/>
          </a:prstGeom>
        </p:spPr>
      </p:sp>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401890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028CD344-C175-0FA4-27C7-9CFAFC454D7A}"/>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417227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05C80AC9-5A65-8E4E-9018-532F4F07A5C2}"/>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33249468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976920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289890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CB2491BD-B441-71DA-7658-E56CBCE21A0E}"/>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665889CC-1E50-41FD-DE46-0403A068EEBE}"/>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85C22D99-9EE2-56AF-905A-E6E8A9425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4042880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450F3912-B780-8103-36CF-16C6D468DF34}"/>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2622784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774A2084-07FD-37E3-778A-784053F4C8BF}"/>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42415905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09923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2B02ABFF-D132-6812-BD40-CC28BD2D2FC2}"/>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0BFB12FF-30E5-6F99-E2A9-5468D7CC32C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A52D1D25-BB34-561D-0B3A-91D541506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830256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AD6C6F-312D-49C8-B863-987A48E8D791}"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74118-E8B2-43C0-B74A-E8402E5D3F18}" type="slidenum">
              <a:rPr lang="en-GB" smtClean="0"/>
              <a:t>‹#›</a:t>
            </a:fld>
            <a:endParaRPr lang="en-GB"/>
          </a:p>
        </p:txBody>
      </p:sp>
    </p:spTree>
    <p:extLst>
      <p:ext uri="{BB962C8B-B14F-4D97-AF65-F5344CB8AC3E}">
        <p14:creationId xmlns:p14="http://schemas.microsoft.com/office/powerpoint/2010/main" val="1303446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736D83-1A94-8FAA-2222-499E17B7081E}"/>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sp>
        <p:nvSpPr>
          <p:cNvPr id="8" name="Rectangle 7">
            <a:extLst>
              <a:ext uri="{FF2B5EF4-FFF2-40B4-BE49-F238E27FC236}">
                <a16:creationId xmlns:a16="http://schemas.microsoft.com/office/drawing/2014/main" id="{3A842AF9-D102-42DB-F583-6B1BBC7E5D38}"/>
              </a:ext>
            </a:extLst>
          </p:cNvPr>
          <p:cNvSpPr/>
          <p:nvPr/>
        </p:nvSpPr>
        <p:spPr>
          <a:xfrm>
            <a:off x="4609576" y="-13849"/>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EA2B2C67-A374-B888-C186-E2E4E88972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24436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7586"/>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C0AC9018-4835-A2B6-8E88-30138233CFAD}"/>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9C5601B-1959-95C5-EF0F-1B3E04057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719671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7586"/>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3469C92E-98D4-390F-5905-5693C9602C2B}"/>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6069ECAB-91B3-AAAD-9255-F61096B5DC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1309453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13849"/>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5D66812D-C67D-56DA-D696-8EE31207050F}"/>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AB22AAE-3B88-8B65-DA76-034C3FD60E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449879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88159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27425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739473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710"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828284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5479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043884"/>
      </p:ext>
    </p:extLst>
  </p:cSld>
  <p:clrMap bg1="lt1" tx1="dk1" bg2="lt2" tx2="dk2" accent1="accent1" accent2="accent2" accent3="accent3" accent4="accent4" accent5="accent5" accent6="accent6" hlink="hlink" folHlink="folHlink"/>
  <p:sldLayoutIdLst>
    <p:sldLayoutId id="2147483709" r:id="rId1"/>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16.svg"/><Relationship Id="rId9" Type="http://schemas.openxmlformats.org/officeDocument/2006/relationships/image" Target="../media/image12.svg"/></Relationships>
</file>

<file path=ppt/slides/_rels/slide1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5.pn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16.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1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26.png"/><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1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27.png"/><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1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9.pn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image" Target="../media/image28.png"/><Relationship Id="rId1" Type="http://schemas.openxmlformats.org/officeDocument/2006/relationships/slideLayout" Target="../slideLayouts/slideLayout15.xml"/><Relationship Id="rId6" Type="http://schemas.openxmlformats.org/officeDocument/2006/relationships/image" Target="../media/image16.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1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30.png"/><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16.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16.svg"/><Relationship Id="rId9" Type="http://schemas.openxmlformats.org/officeDocument/2006/relationships/image" Target="../media/image12.svg"/></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16.svg"/><Relationship Id="rId9" Type="http://schemas.openxmlformats.org/officeDocument/2006/relationships/image" Target="../media/image12.svg"/></Relationships>
</file>

<file path=ppt/slides/_rels/slide18.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16.svg"/><Relationship Id="rId9" Type="http://schemas.openxmlformats.org/officeDocument/2006/relationships/image" Target="../media/image12.svg"/></Relationships>
</file>

<file path=ppt/slides/_rels/slide19.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1.svg"/><Relationship Id="rId3" Type="http://schemas.openxmlformats.org/officeDocument/2006/relationships/slideLayout" Target="../slideLayouts/slideLayout15.xml"/><Relationship Id="rId7" Type="http://schemas.openxmlformats.org/officeDocument/2006/relationships/image" Target="../media/image16.svg"/><Relationship Id="rId12" Type="http://schemas.openxmlformats.org/officeDocument/2006/relationships/image" Target="../media/image12.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5.svg"/><Relationship Id="rId10" Type="http://schemas.openxmlformats.org/officeDocument/2006/relationships/image" Target="../media/image19.svg"/><Relationship Id="rId4" Type="http://schemas.openxmlformats.org/officeDocument/2006/relationships/image" Target="../media/image31.png"/><Relationship Id="rId9" Type="http://schemas.openxmlformats.org/officeDocument/2006/relationships/image" Target="../media/image18.svg"/><Relationship Id="rId1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33.jpeg"/><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26.png"/><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23.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1.svg"/><Relationship Id="rId3" Type="http://schemas.openxmlformats.org/officeDocument/2006/relationships/image" Target="../media/image35.jpeg"/><Relationship Id="rId7" Type="http://schemas.openxmlformats.org/officeDocument/2006/relationships/image" Target="../media/image7.svg"/><Relationship Id="rId12" Type="http://schemas.openxmlformats.org/officeDocument/2006/relationships/image" Target="../media/image12.svg"/><Relationship Id="rId2" Type="http://schemas.openxmlformats.org/officeDocument/2006/relationships/image" Target="../media/image34.jpeg"/><Relationship Id="rId1" Type="http://schemas.openxmlformats.org/officeDocument/2006/relationships/slideLayout" Target="../slideLayouts/slideLayout14.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5.svg"/><Relationship Id="rId10" Type="http://schemas.openxmlformats.org/officeDocument/2006/relationships/image" Target="../media/image19.svg"/><Relationship Id="rId4" Type="http://schemas.openxmlformats.org/officeDocument/2006/relationships/image" Target="../media/image36.jpeg"/><Relationship Id="rId9" Type="http://schemas.openxmlformats.org/officeDocument/2006/relationships/image" Target="../media/image18.svg"/></Relationships>
</file>

<file path=ppt/slides/_rels/slide2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12" Type="http://schemas.openxmlformats.org/officeDocument/2006/relationships/image" Target="../media/image38.png"/><Relationship Id="rId2" Type="http://schemas.openxmlformats.org/officeDocument/2006/relationships/image" Target="../media/image5.svg"/><Relationship Id="rId1" Type="http://schemas.openxmlformats.org/officeDocument/2006/relationships/slideLayout" Target="../slideLayouts/slideLayout14.xml"/><Relationship Id="rId6" Type="http://schemas.openxmlformats.org/officeDocument/2006/relationships/image" Target="../media/image18.svg"/><Relationship Id="rId11" Type="http://schemas.openxmlformats.org/officeDocument/2006/relationships/image" Target="../media/image37.pn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7.svg"/><Relationship Id="rId9" Type="http://schemas.openxmlformats.org/officeDocument/2006/relationships/image" Target="../media/image12.svg"/></Relationships>
</file>

<file path=ppt/slides/_rels/slide2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0.jpe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image" Target="../media/image39.jpeg"/><Relationship Id="rId1" Type="http://schemas.openxmlformats.org/officeDocument/2006/relationships/slideLayout" Target="../slideLayouts/slideLayout14.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2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41.svg"/><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2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3.pn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image" Target="../media/image42.svg"/><Relationship Id="rId1" Type="http://schemas.openxmlformats.org/officeDocument/2006/relationships/slideLayout" Target="../slideLayouts/slideLayout14.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2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5.pn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image" Target="../media/image44.svg"/><Relationship Id="rId1" Type="http://schemas.openxmlformats.org/officeDocument/2006/relationships/slideLayout" Target="../slideLayouts/slideLayout14.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29.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47.pn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image" Target="../media/image46.svg"/><Relationship Id="rId1" Type="http://schemas.openxmlformats.org/officeDocument/2006/relationships/slideLayout" Target="../slideLayouts/slideLayout14.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4.xml"/><Relationship Id="rId6" Type="http://schemas.openxmlformats.org/officeDocument/2006/relationships/image" Target="../media/image18.sv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7.svg"/><Relationship Id="rId9" Type="http://schemas.openxmlformats.org/officeDocument/2006/relationships/image" Target="../media/image12.svg"/></Relationships>
</file>

<file path=ppt/slides/_rels/slide3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4.xml"/><Relationship Id="rId6" Type="http://schemas.openxmlformats.org/officeDocument/2006/relationships/image" Target="../media/image18.svg"/><Relationship Id="rId11" Type="http://schemas.openxmlformats.org/officeDocument/2006/relationships/image" Target="../media/image48.png"/><Relationship Id="rId5" Type="http://schemas.openxmlformats.org/officeDocument/2006/relationships/image" Target="../media/image17.svg"/><Relationship Id="rId10" Type="http://schemas.openxmlformats.org/officeDocument/2006/relationships/image" Target="../media/image21.svg"/><Relationship Id="rId4" Type="http://schemas.openxmlformats.org/officeDocument/2006/relationships/image" Target="../media/image7.svg"/><Relationship Id="rId9" Type="http://schemas.openxmlformats.org/officeDocument/2006/relationships/image" Target="../media/image12.svg"/></Relationships>
</file>

<file path=ppt/slides/_rels/slide32.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49.jpeg"/><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3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50.jpeg"/><Relationship Id="rId7" Type="http://schemas.openxmlformats.org/officeDocument/2006/relationships/image" Target="../media/image17.svg"/><Relationship Id="rId12" Type="http://schemas.openxmlformats.org/officeDocument/2006/relationships/image" Target="../media/image13.svg"/><Relationship Id="rId2" Type="http://schemas.openxmlformats.org/officeDocument/2006/relationships/slideLayout" Target="../slideLayouts/slideLayout14.xml"/><Relationship Id="rId1" Type="http://schemas.openxmlformats.org/officeDocument/2006/relationships/video" Target="https://www.youtube.com/embed/6dD1Xcc8dIk?feature=oembed" TargetMode="Externa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3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51.png"/><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3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12"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3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55.png"/><Relationship Id="rId7" Type="http://schemas.openxmlformats.org/officeDocument/2006/relationships/image" Target="../media/image17.svg"/><Relationship Id="rId12" Type="http://schemas.openxmlformats.org/officeDocument/2006/relationships/image" Target="../media/image13.svg"/><Relationship Id="rId2" Type="http://schemas.openxmlformats.org/officeDocument/2006/relationships/image" Target="../media/image54.jpeg"/><Relationship Id="rId1" Type="http://schemas.openxmlformats.org/officeDocument/2006/relationships/slideLayout" Target="../slideLayouts/slideLayout14.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39.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3.svg"/><Relationship Id="rId3" Type="http://schemas.openxmlformats.org/officeDocument/2006/relationships/image" Target="../media/image56.png"/><Relationship Id="rId7" Type="http://schemas.openxmlformats.org/officeDocument/2006/relationships/image" Target="../media/image7.svg"/><Relationship Id="rId12"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5.svg"/><Relationship Id="rId11" Type="http://schemas.openxmlformats.org/officeDocument/2006/relationships/image" Target="../media/image20.svg"/><Relationship Id="rId5" Type="http://schemas.openxmlformats.org/officeDocument/2006/relationships/image" Target="../media/image5.svg"/><Relationship Id="rId10" Type="http://schemas.openxmlformats.org/officeDocument/2006/relationships/image" Target="../media/image19.svg"/><Relationship Id="rId4" Type="http://schemas.openxmlformats.org/officeDocument/2006/relationships/image" Target="../media/image25.png"/><Relationship Id="rId9" Type="http://schemas.openxmlformats.org/officeDocument/2006/relationships/image" Target="../media/image1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57.png"/><Relationship Id="rId7" Type="http://schemas.openxmlformats.org/officeDocument/2006/relationships/image" Target="../media/image17.svg"/><Relationship Id="rId12" Type="http://schemas.openxmlformats.org/officeDocument/2006/relationships/image" Target="../media/image13.sv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4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58.jpeg"/><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20.svg"/></Relationships>
</file>

<file path=ppt/slides/_rels/slide4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19.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4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0.jpeg"/><Relationship Id="rId7" Type="http://schemas.openxmlformats.org/officeDocument/2006/relationships/image" Target="../media/image17.svg"/><Relationship Id="rId12" Type="http://schemas.openxmlformats.org/officeDocument/2006/relationships/image" Target="../media/image13.svg"/><Relationship Id="rId2" Type="http://schemas.openxmlformats.org/officeDocument/2006/relationships/image" Target="../media/image59.jpeg"/><Relationship Id="rId1" Type="http://schemas.openxmlformats.org/officeDocument/2006/relationships/slideLayout" Target="../slideLayouts/slideLayout15.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46.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4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48.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61.jpeg"/><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20.svg"/></Relationships>
</file>

<file path=ppt/slides/_rels/slide49.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12"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15.xml"/><Relationship Id="rId6" Type="http://schemas.openxmlformats.org/officeDocument/2006/relationships/image" Target="../media/image17.sv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20.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10.svg"/><Relationship Id="rId12" Type="http://schemas.openxmlformats.org/officeDocument/2006/relationships/image" Target="../media/image65.pn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11" Type="http://schemas.openxmlformats.org/officeDocument/2006/relationships/image" Target="../media/image64.pn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5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9.svg"/><Relationship Id="rId11" Type="http://schemas.openxmlformats.org/officeDocument/2006/relationships/image" Target="../media/image66.jpeg"/><Relationship Id="rId5" Type="http://schemas.openxmlformats.org/officeDocument/2006/relationships/image" Target="../media/image17.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13.svg"/><Relationship Id="rId3" Type="http://schemas.openxmlformats.org/officeDocument/2006/relationships/image" Target="../media/image68.svg"/><Relationship Id="rId7" Type="http://schemas.openxmlformats.org/officeDocument/2006/relationships/image" Target="../media/image7.svg"/><Relationship Id="rId12" Type="http://schemas.openxmlformats.org/officeDocument/2006/relationships/image" Target="../media/image12.svg"/><Relationship Id="rId2" Type="http://schemas.openxmlformats.org/officeDocument/2006/relationships/image" Target="../media/image67.svg"/><Relationship Id="rId1" Type="http://schemas.openxmlformats.org/officeDocument/2006/relationships/slideLayout" Target="../slideLayouts/slideLayout15.xml"/><Relationship Id="rId6" Type="http://schemas.openxmlformats.org/officeDocument/2006/relationships/image" Target="../media/image6.sv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70.svg"/><Relationship Id="rId10" Type="http://schemas.openxmlformats.org/officeDocument/2006/relationships/image" Target="../media/image10.svg"/><Relationship Id="rId4" Type="http://schemas.openxmlformats.org/officeDocument/2006/relationships/image" Target="../media/image69.svg"/><Relationship Id="rId9" Type="http://schemas.openxmlformats.org/officeDocument/2006/relationships/image" Target="../media/image9.svg"/><Relationship Id="rId14" Type="http://schemas.openxmlformats.org/officeDocument/2006/relationships/hyperlink" Target="https://educationendowmentfoundation.org.uk/education-evidence/guidance-reports/implementation?utm_source=/education-evidence/guidance-reports/implementation&amp;utm_medium=search&amp;utm_campaign=site_search&amp;search_term=implementation" TargetMode="External"/></Relationships>
</file>

<file path=ppt/slides/_rels/slide5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71.svg"/><Relationship Id="rId7" Type="http://schemas.openxmlformats.org/officeDocument/2006/relationships/image" Target="../media/image8.svg"/><Relationship Id="rId2" Type="http://schemas.openxmlformats.org/officeDocument/2006/relationships/image" Target="../media/image5.svg"/><Relationship Id="rId1" Type="http://schemas.openxmlformats.org/officeDocument/2006/relationships/slideLayout" Target="../slideLayouts/slideLayout15.xml"/><Relationship Id="rId6" Type="http://schemas.openxmlformats.org/officeDocument/2006/relationships/image" Target="../media/image7.svg"/><Relationship Id="rId11" Type="http://schemas.openxmlformats.org/officeDocument/2006/relationships/image" Target="../media/image73.jpeg"/><Relationship Id="rId5" Type="http://schemas.openxmlformats.org/officeDocument/2006/relationships/image" Target="../media/image72.svg"/><Relationship Id="rId10" Type="http://schemas.openxmlformats.org/officeDocument/2006/relationships/image" Target="../media/image11.svg"/><Relationship Id="rId4" Type="http://schemas.openxmlformats.org/officeDocument/2006/relationships/image" Target="../media/image6.svg"/><Relationship Id="rId9" Type="http://schemas.openxmlformats.org/officeDocument/2006/relationships/image" Target="../media/image10.svg"/></Relationships>
</file>

<file path=ppt/slides/_rels/slide6.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svg"/><Relationship Id="rId1" Type="http://schemas.openxmlformats.org/officeDocument/2006/relationships/slideLayout" Target="../slideLayouts/slideLayout14.xml"/><Relationship Id="rId6" Type="http://schemas.openxmlformats.org/officeDocument/2006/relationships/image" Target="../media/image9.svg"/><Relationship Id="rId5" Type="http://schemas.openxmlformats.org/officeDocument/2006/relationships/image" Target="../media/image8.sv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svg"/></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14.emf"/><Relationship Id="rId1" Type="http://schemas.openxmlformats.org/officeDocument/2006/relationships/slideLayout" Target="../slideLayouts/slideLayout14.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svg"/><Relationship Id="rId10" Type="http://schemas.openxmlformats.org/officeDocument/2006/relationships/image" Target="../media/image12.svg"/><Relationship Id="rId4" Type="http://schemas.openxmlformats.org/officeDocument/2006/relationships/image" Target="../media/image15.svg"/><Relationship Id="rId9" Type="http://schemas.openxmlformats.org/officeDocument/2006/relationships/image" Target="../media/image20.svg"/></Relationships>
</file>

<file path=ppt/slides/_rels/slide8.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2.jpeg"/><Relationship Id="rId7" Type="http://schemas.openxmlformats.org/officeDocument/2006/relationships/image" Target="../media/image17.svg"/><Relationship Id="rId12" Type="http://schemas.openxmlformats.org/officeDocument/2006/relationships/image" Target="../media/image21.svg"/><Relationship Id="rId2" Type="http://schemas.openxmlformats.org/officeDocument/2006/relationships/slideLayout" Target="../slideLayouts/slideLayout14.xml"/><Relationship Id="rId1" Type="http://schemas.openxmlformats.org/officeDocument/2006/relationships/video" Target="https://www.youtube.com/embed/4vwUqZ0gSrA?feature=oembed" TargetMode="External"/><Relationship Id="rId6" Type="http://schemas.openxmlformats.org/officeDocument/2006/relationships/image" Target="../media/image16.svg"/><Relationship Id="rId11" Type="http://schemas.openxmlformats.org/officeDocument/2006/relationships/image" Target="../media/image12.svg"/><Relationship Id="rId5" Type="http://schemas.openxmlformats.org/officeDocument/2006/relationships/image" Target="../media/image15.svg"/><Relationship Id="rId10" Type="http://schemas.openxmlformats.org/officeDocument/2006/relationships/image" Target="../media/image20.svg"/><Relationship Id="rId4" Type="http://schemas.openxmlformats.org/officeDocument/2006/relationships/image" Target="../media/image5.svg"/><Relationship Id="rId9"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picture containing person&#10;&#10;Description automatically generated">
            <a:extLst>
              <a:ext uri="{FF2B5EF4-FFF2-40B4-BE49-F238E27FC236}">
                <a16:creationId xmlns:a16="http://schemas.microsoft.com/office/drawing/2014/main" id="{2CC22BF4-E9D9-BC0F-6363-1E076012B53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a:ext>
            </a:extLst>
          </a:blip>
          <a:srcRect/>
          <a:stretch/>
        </p:blipFill>
        <p:spPr>
          <a:xfrm>
            <a:off x="0" y="0"/>
            <a:ext cx="9159230" cy="3685592"/>
          </a:xfrm>
        </p:spPr>
      </p:pic>
      <p:sp>
        <p:nvSpPr>
          <p:cNvPr id="8" name="Text Placeholder 1">
            <a:extLst>
              <a:ext uri="{FF2B5EF4-FFF2-40B4-BE49-F238E27FC236}">
                <a16:creationId xmlns:a16="http://schemas.microsoft.com/office/drawing/2014/main" id="{2C19891E-B109-D92C-6043-9A95FAC2ECD5}"/>
              </a:ext>
            </a:extLst>
          </p:cNvPr>
          <p:cNvSpPr>
            <a:spLocks noGrp="1"/>
          </p:cNvSpPr>
          <p:nvPr>
            <p:ph type="body" sz="quarter" idx="11"/>
          </p:nvPr>
        </p:nvSpPr>
        <p:spPr>
          <a:xfrm>
            <a:off x="194668" y="4425806"/>
            <a:ext cx="4480460" cy="1158745"/>
          </a:xfrm>
        </p:spPr>
        <p:txBody>
          <a:bodyPr/>
          <a:lstStyle/>
          <a:p>
            <a:r>
              <a:rPr lang="en-US" b="1"/>
              <a:t>Schools &amp; Families</a:t>
            </a:r>
          </a:p>
          <a:p>
            <a:r>
              <a:rPr lang="en-US" b="1"/>
              <a:t>Numeracy Champions</a:t>
            </a:r>
          </a:p>
        </p:txBody>
      </p:sp>
      <p:sp>
        <p:nvSpPr>
          <p:cNvPr id="10" name="Text Placeholder 2">
            <a:extLst>
              <a:ext uri="{FF2B5EF4-FFF2-40B4-BE49-F238E27FC236}">
                <a16:creationId xmlns:a16="http://schemas.microsoft.com/office/drawing/2014/main" id="{799F41CB-C01E-D4B8-4876-67707540973D}"/>
              </a:ext>
            </a:extLst>
          </p:cNvPr>
          <p:cNvSpPr>
            <a:spLocks noGrp="1"/>
          </p:cNvSpPr>
          <p:nvPr>
            <p:ph type="body" sz="quarter" idx="13"/>
          </p:nvPr>
        </p:nvSpPr>
        <p:spPr>
          <a:xfrm>
            <a:off x="194668" y="5584551"/>
            <a:ext cx="4377332" cy="1158745"/>
          </a:xfrm>
        </p:spPr>
        <p:txBody>
          <a:bodyPr/>
          <a:lstStyle/>
          <a:p>
            <a:endParaRPr lang="en-US" sz="2800"/>
          </a:p>
          <a:p>
            <a:r>
              <a:rPr lang="en-US" sz="2800"/>
              <a:t>Session 2</a:t>
            </a:r>
          </a:p>
        </p:txBody>
      </p:sp>
    </p:spTree>
    <p:extLst>
      <p:ext uri="{BB962C8B-B14F-4D97-AF65-F5344CB8AC3E}">
        <p14:creationId xmlns:p14="http://schemas.microsoft.com/office/powerpoint/2010/main" val="2164502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031FC-780C-33A0-4051-083FEAF3F45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B8C25F01-5FCE-6A34-CAC6-E335B89AD827}"/>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pic>
        <p:nvPicPr>
          <p:cNvPr id="4" name="Graphic 3" descr="Harvey Balls 0% with solid fill">
            <a:extLst>
              <a:ext uri="{FF2B5EF4-FFF2-40B4-BE49-F238E27FC236}">
                <a16:creationId xmlns:a16="http://schemas.microsoft.com/office/drawing/2014/main" id="{CCADA567-64A5-3D1A-A2A8-CC4B26533FA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985D3740-20E1-A8EF-CEA7-C63B257750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7CFE8973-5FD2-8F8C-8439-DE68EBC6F1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1" name="Graphic 10" descr="Harvey Balls 100% with solid fill">
            <a:extLst>
              <a:ext uri="{FF2B5EF4-FFF2-40B4-BE49-F238E27FC236}">
                <a16:creationId xmlns:a16="http://schemas.microsoft.com/office/drawing/2014/main" id="{452E30F1-A5BA-B560-B4C3-674A67C1DDD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2" name="Graphic 11" descr="Harvey Balls 65% with solid fill">
            <a:extLst>
              <a:ext uri="{FF2B5EF4-FFF2-40B4-BE49-F238E27FC236}">
                <a16:creationId xmlns:a16="http://schemas.microsoft.com/office/drawing/2014/main" id="{425187DC-1ECB-B6DF-59F5-7F6B323AD56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3" name="Graphic 12" descr="Harvey Balls 75% with solid fill">
            <a:extLst>
              <a:ext uri="{FF2B5EF4-FFF2-40B4-BE49-F238E27FC236}">
                <a16:creationId xmlns:a16="http://schemas.microsoft.com/office/drawing/2014/main" id="{846978C6-B338-E425-70B4-BD337BC909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4" name="Graphic 13" descr="Harvey Balls 85% with solid fill">
            <a:extLst>
              <a:ext uri="{FF2B5EF4-FFF2-40B4-BE49-F238E27FC236}">
                <a16:creationId xmlns:a16="http://schemas.microsoft.com/office/drawing/2014/main" id="{75CA33D6-5829-495F-E604-2CC0A9983D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5" name="Graphic 14" descr="Harvey Balls 10% with solid fill">
            <a:extLst>
              <a:ext uri="{FF2B5EF4-FFF2-40B4-BE49-F238E27FC236}">
                <a16:creationId xmlns:a16="http://schemas.microsoft.com/office/drawing/2014/main" id="{4E92DFF6-E6EC-CEDC-2B66-36611A1E3B5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6" name="Graphic 15" descr="Harvey Balls 45% with solid fill">
            <a:extLst>
              <a:ext uri="{FF2B5EF4-FFF2-40B4-BE49-F238E27FC236}">
                <a16:creationId xmlns:a16="http://schemas.microsoft.com/office/drawing/2014/main" id="{269C31F4-58FA-C004-03C5-1162CEEE774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6" name="Rectangle 25">
            <a:extLst>
              <a:ext uri="{FF2B5EF4-FFF2-40B4-BE49-F238E27FC236}">
                <a16:creationId xmlns:a16="http://schemas.microsoft.com/office/drawing/2014/main" id="{250068C4-F60B-95A6-D5AC-8DC18492B8BC}"/>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28" name="Rectangle 27">
            <a:extLst>
              <a:ext uri="{FF2B5EF4-FFF2-40B4-BE49-F238E27FC236}">
                <a16:creationId xmlns:a16="http://schemas.microsoft.com/office/drawing/2014/main" id="{BE68D7D8-79F2-5369-4638-E7DCB37392B4}"/>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30" name="Rectangle 29">
            <a:extLst>
              <a:ext uri="{FF2B5EF4-FFF2-40B4-BE49-F238E27FC236}">
                <a16:creationId xmlns:a16="http://schemas.microsoft.com/office/drawing/2014/main" id="{EABE6643-7EAF-A2AA-BAB1-BFB3EB07F432}"/>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32" name="Rectangle 31">
            <a:extLst>
              <a:ext uri="{FF2B5EF4-FFF2-40B4-BE49-F238E27FC236}">
                <a16:creationId xmlns:a16="http://schemas.microsoft.com/office/drawing/2014/main" id="{BED483C4-2ED4-2ED9-7FDD-C326AFE64115}"/>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33" name="Rectangle 32">
            <a:extLst>
              <a:ext uri="{FF2B5EF4-FFF2-40B4-BE49-F238E27FC236}">
                <a16:creationId xmlns:a16="http://schemas.microsoft.com/office/drawing/2014/main" id="{EEC907AC-9A78-9817-F3EC-7290C350A120}"/>
              </a:ext>
            </a:extLst>
          </p:cNvPr>
          <p:cNvSpPr/>
          <p:nvPr/>
        </p:nvSpPr>
        <p:spPr>
          <a:xfrm>
            <a:off x="5039431" y="3280501"/>
            <a:ext cx="3484672" cy="499368"/>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Tree>
    <p:extLst>
      <p:ext uri="{BB962C8B-B14F-4D97-AF65-F5344CB8AC3E}">
        <p14:creationId xmlns:p14="http://schemas.microsoft.com/office/powerpoint/2010/main" val="365014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28FC3F-5962-FEDD-72CE-8283B86FF981}"/>
              </a:ext>
            </a:extLst>
          </p:cNvPr>
          <p:cNvSpPr>
            <a:spLocks noGrp="1"/>
          </p:cNvSpPr>
          <p:nvPr>
            <p:ph type="body" sz="quarter" idx="13"/>
          </p:nvPr>
        </p:nvSpPr>
        <p:spPr/>
        <p:txBody>
          <a:bodyPr/>
          <a:lstStyle/>
          <a:p>
            <a:r>
              <a:rPr lang="en-GB" sz="3000" b="1"/>
              <a:t>Parent Workshop: Help your Child Love Maths! </a:t>
            </a:r>
          </a:p>
        </p:txBody>
      </p:sp>
      <p:sp>
        <p:nvSpPr>
          <p:cNvPr id="3" name="Text Placeholder 2">
            <a:extLst>
              <a:ext uri="{FF2B5EF4-FFF2-40B4-BE49-F238E27FC236}">
                <a16:creationId xmlns:a16="http://schemas.microsoft.com/office/drawing/2014/main" id="{FB2C5059-0A72-5723-0660-9BBBAC61EA21}"/>
              </a:ext>
            </a:extLst>
          </p:cNvPr>
          <p:cNvSpPr>
            <a:spLocks noGrp="1"/>
          </p:cNvSpPr>
          <p:nvPr>
            <p:ph type="body" sz="quarter" idx="10"/>
          </p:nvPr>
        </p:nvSpPr>
        <p:spPr>
          <a:xfrm>
            <a:off x="848636" y="2387797"/>
            <a:ext cx="3723364" cy="3468057"/>
          </a:xfrm>
        </p:spPr>
        <p:txBody>
          <a:bodyPr lIns="91440" tIns="45720" rIns="91440" bIns="45720" anchor="t"/>
          <a:lstStyle/>
          <a:p>
            <a:pPr marL="285750" indent="-285750" algn="l" rtl="0" fontAlgn="base">
              <a:buFont typeface="Arial" panose="020B0604020202020204" pitchFamily="34" charset="0"/>
              <a:buChar char="•"/>
            </a:pPr>
            <a:r>
              <a:rPr lang="en-GB" sz="1800" b="0" i="0" u="none" strike="noStrike">
                <a:effectLst/>
                <a:latin typeface="Lato"/>
                <a:ea typeface="Lato"/>
                <a:cs typeface="Lato"/>
              </a:rPr>
              <a:t>1-hour attitudinal workshop to parents/carers</a:t>
            </a:r>
          </a:p>
          <a:p>
            <a:pPr marL="285750" indent="-285750" algn="l" rtl="0" fontAlgn="base">
              <a:buFont typeface="Arial" panose="020B0604020202020204" pitchFamily="34" charset="0"/>
              <a:buChar char="•"/>
            </a:pPr>
            <a:endParaRPr lang="en-GB" sz="1800" b="0" i="0" u="none" strike="noStrike">
              <a:effectLst/>
              <a:latin typeface="Lato"/>
              <a:ea typeface="Lato"/>
              <a:cs typeface="Lato"/>
            </a:endParaRPr>
          </a:p>
          <a:p>
            <a:pPr marL="285750" indent="-285750" algn="l" rtl="0" fontAlgn="base">
              <a:buFont typeface="Arial" panose="020B0604020202020204" pitchFamily="34" charset="0"/>
              <a:buChar char="•"/>
            </a:pPr>
            <a:r>
              <a:rPr lang="en-GB" sz="1800" b="0">
                <a:latin typeface="Lato"/>
                <a:ea typeface="Lato"/>
                <a:cs typeface="Lato"/>
              </a:rPr>
              <a:t>Top tips for supporting children to feel positive about maths</a:t>
            </a:r>
          </a:p>
          <a:p>
            <a:pPr marL="285750" indent="-285750" algn="l" rtl="0" fontAlgn="base">
              <a:buFont typeface="Arial" panose="020B0604020202020204" pitchFamily="34" charset="0"/>
              <a:buChar char="•"/>
            </a:pPr>
            <a:endParaRPr lang="en-GB" sz="1800" b="0">
              <a:latin typeface="Lato"/>
              <a:ea typeface="Lato"/>
              <a:cs typeface="Lato"/>
            </a:endParaRPr>
          </a:p>
          <a:p>
            <a:pPr marL="285750" indent="-285750" algn="l" rtl="0" fontAlgn="base">
              <a:buFont typeface="Arial" panose="020B0604020202020204" pitchFamily="34" charset="0"/>
              <a:buChar char="•"/>
            </a:pPr>
            <a:r>
              <a:rPr lang="en-GB" sz="1800" b="0">
                <a:latin typeface="Lato"/>
                <a:ea typeface="Lato"/>
                <a:cs typeface="Lato"/>
              </a:rPr>
              <a:t>No maths involved</a:t>
            </a:r>
          </a:p>
          <a:p>
            <a:pPr marL="285750" indent="-285750" algn="l" rtl="0" fontAlgn="base">
              <a:buFont typeface="Arial" panose="020B0604020202020204" pitchFamily="34" charset="0"/>
              <a:buChar char="•"/>
            </a:pPr>
            <a:endParaRPr lang="en-GB" sz="1800" b="0">
              <a:latin typeface="Lato"/>
              <a:ea typeface="Lato"/>
              <a:cs typeface="Lato"/>
            </a:endParaRPr>
          </a:p>
          <a:p>
            <a:pPr marL="285750" indent="-285750" algn="l" rtl="0" fontAlgn="base">
              <a:buFont typeface="Arial" panose="020B0604020202020204" pitchFamily="34" charset="0"/>
              <a:buChar char="•"/>
            </a:pPr>
            <a:r>
              <a:rPr lang="en-GB" sz="1800" b="0">
                <a:latin typeface="Lato"/>
                <a:ea typeface="Lato"/>
                <a:cs typeface="Lato"/>
              </a:rPr>
              <a:t>National Numeracy Challenge</a:t>
            </a:r>
          </a:p>
        </p:txBody>
      </p:sp>
      <p:pic>
        <p:nvPicPr>
          <p:cNvPr id="15" name="Picture 14" descr="A group of children in a classroom raising their hands&#10;&#10;Description automatically generated">
            <a:extLst>
              <a:ext uri="{FF2B5EF4-FFF2-40B4-BE49-F238E27FC236}">
                <a16:creationId xmlns:a16="http://schemas.microsoft.com/office/drawing/2014/main" id="{7B13C03E-19EC-D645-7639-D14A579DE0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6006" y="2511405"/>
            <a:ext cx="4158794" cy="3112222"/>
          </a:xfrm>
          <a:prstGeom prst="rect">
            <a:avLst/>
          </a:prstGeom>
        </p:spPr>
      </p:pic>
      <p:sp>
        <p:nvSpPr>
          <p:cNvPr id="16" name="Rectangle 15">
            <a:extLst>
              <a:ext uri="{FF2B5EF4-FFF2-40B4-BE49-F238E27FC236}">
                <a16:creationId xmlns:a16="http://schemas.microsoft.com/office/drawing/2014/main" id="{40FEF057-22B6-EAFE-1B04-CC2E228A992E}"/>
              </a:ext>
            </a:extLst>
          </p:cNvPr>
          <p:cNvSpPr/>
          <p:nvPr/>
        </p:nvSpPr>
        <p:spPr>
          <a:xfrm>
            <a:off x="6327891" y="4460918"/>
            <a:ext cx="1175023" cy="572457"/>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descr="Harvey Balls 0% with solid fill">
            <a:extLst>
              <a:ext uri="{FF2B5EF4-FFF2-40B4-BE49-F238E27FC236}">
                <a16:creationId xmlns:a16="http://schemas.microsoft.com/office/drawing/2014/main" id="{D1C1AFFD-DD6E-8A11-8674-C1938E99D4D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7" name="Graphic 16" descr="Tea with solid fill">
            <a:extLst>
              <a:ext uri="{FF2B5EF4-FFF2-40B4-BE49-F238E27FC236}">
                <a16:creationId xmlns:a16="http://schemas.microsoft.com/office/drawing/2014/main" id="{13660818-5F29-0717-D187-0418E2BFD2C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EC9C7DF3-DF3B-2357-3A0E-9498CA6673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2DD598CB-B62E-82A2-A47F-32977FB744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77B9E351-4919-CB19-C206-9D4B19438C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EBE311BE-FFC6-7A0E-6C47-32050AD1E93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1BD868FD-987A-4853-C3A2-B9BD50DBE5C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8D66E103-FF7E-E908-E3B3-A0BFAD57018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B3984CF1-EEA2-B420-C0B4-9E6D0BD4F8C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0520247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National Numeracy’s top tips for families</a:t>
            </a:r>
          </a:p>
        </p:txBody>
      </p:sp>
      <p:pic>
        <p:nvPicPr>
          <p:cNvPr id="7" name="Picture 6" descr="A group of people standing and dancing&#10;&#10;AI-generated content may be incorrect.">
            <a:extLst>
              <a:ext uri="{FF2B5EF4-FFF2-40B4-BE49-F238E27FC236}">
                <a16:creationId xmlns:a16="http://schemas.microsoft.com/office/drawing/2014/main" id="{E42CB041-FC5B-817F-2D06-079400A955B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2017" y="2013551"/>
            <a:ext cx="8079101" cy="4679908"/>
          </a:xfrm>
          <a:prstGeom prst="rect">
            <a:avLst/>
          </a:prstGeom>
        </p:spPr>
      </p:pic>
      <p:pic>
        <p:nvPicPr>
          <p:cNvPr id="3" name="Graphic 2" descr="Harvey Balls 0% with solid fill">
            <a:extLst>
              <a:ext uri="{FF2B5EF4-FFF2-40B4-BE49-F238E27FC236}">
                <a16:creationId xmlns:a16="http://schemas.microsoft.com/office/drawing/2014/main" id="{97BD0F9E-DB9C-636A-8E3F-B326D03C8B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565DD5BC-45EF-C644-D7B2-F197DF71AD1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30961B55-4EC8-8798-3878-032D64B6A2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6" name="Graphic 5" descr="Harvey Balls 100% with solid fill">
            <a:extLst>
              <a:ext uri="{FF2B5EF4-FFF2-40B4-BE49-F238E27FC236}">
                <a16:creationId xmlns:a16="http://schemas.microsoft.com/office/drawing/2014/main" id="{86409387-DF6E-F2F0-B45C-5B06C29AAE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8" name="Graphic 7" descr="Harvey Balls 65% with solid fill">
            <a:extLst>
              <a:ext uri="{FF2B5EF4-FFF2-40B4-BE49-F238E27FC236}">
                <a16:creationId xmlns:a16="http://schemas.microsoft.com/office/drawing/2014/main" id="{576B47AC-BA66-B1D3-2F47-13061BA3F5D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5CC2FC71-9AF7-762C-F383-416F6E97670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4B395851-8F44-24E3-A3A1-E7792C5310D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B36203EE-F62A-659F-A4F2-885E57DF966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C2041BEA-DA72-9193-6DC2-A5E87959714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4107884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728FC3F-5962-FEDD-72CE-8283B86FF981}"/>
              </a:ext>
            </a:extLst>
          </p:cNvPr>
          <p:cNvSpPr>
            <a:spLocks noGrp="1"/>
          </p:cNvSpPr>
          <p:nvPr>
            <p:ph type="body" sz="quarter" idx="13"/>
          </p:nvPr>
        </p:nvSpPr>
        <p:spPr/>
        <p:txBody>
          <a:bodyPr/>
          <a:lstStyle/>
          <a:p>
            <a:r>
              <a:rPr lang="en-GB" sz="3000" b="1"/>
              <a:t>Parent Workshop: Help your Child Love Maths! </a:t>
            </a:r>
          </a:p>
        </p:txBody>
      </p:sp>
      <p:sp>
        <p:nvSpPr>
          <p:cNvPr id="3" name="Text Placeholder 2">
            <a:extLst>
              <a:ext uri="{FF2B5EF4-FFF2-40B4-BE49-F238E27FC236}">
                <a16:creationId xmlns:a16="http://schemas.microsoft.com/office/drawing/2014/main" id="{FB2C5059-0A72-5723-0660-9BBBAC61EA21}"/>
              </a:ext>
            </a:extLst>
          </p:cNvPr>
          <p:cNvSpPr>
            <a:spLocks noGrp="1"/>
          </p:cNvSpPr>
          <p:nvPr>
            <p:ph type="body" sz="quarter" idx="10"/>
          </p:nvPr>
        </p:nvSpPr>
        <p:spPr>
          <a:xfrm>
            <a:off x="761541" y="2477444"/>
            <a:ext cx="4835096" cy="3977662"/>
          </a:xfrm>
        </p:spPr>
        <p:txBody>
          <a:bodyPr lIns="91440" tIns="45720" rIns="91440" bIns="45720" anchor="t"/>
          <a:lstStyle/>
          <a:p>
            <a:pPr marL="285750" indent="-285750" algn="l" rtl="0" fontAlgn="base">
              <a:spcAft>
                <a:spcPts val="1200"/>
              </a:spcAft>
              <a:buFont typeface="Arial" panose="020B0604020202020204" pitchFamily="34" charset="0"/>
              <a:buChar char="•"/>
            </a:pPr>
            <a:r>
              <a:rPr lang="en-GB" sz="1700" i="0" u="none" strike="noStrike">
                <a:effectLst/>
                <a:latin typeface="Lato" panose="020F0502020204030203" pitchFamily="34" charset="0"/>
                <a:ea typeface="Lato" panose="020F0502020204030203" pitchFamily="34" charset="0"/>
                <a:cs typeface="Lato" panose="020F0502020204030203" pitchFamily="34" charset="0"/>
              </a:rPr>
              <a:t>How do you </a:t>
            </a:r>
            <a:r>
              <a:rPr lang="en-GB" sz="1700">
                <a:latin typeface="Lato" panose="020F0502020204030203" pitchFamily="34" charset="0"/>
                <a:ea typeface="Lato" panose="020F0502020204030203" pitchFamily="34" charset="0"/>
                <a:cs typeface="Lato" panose="020F0502020204030203" pitchFamily="34" charset="0"/>
              </a:rPr>
              <a:t>feel about maths?</a:t>
            </a:r>
            <a:endParaRPr lang="en-GB" sz="1700" i="0" u="none" strike="noStrike">
              <a:effectLst/>
              <a:latin typeface="Lato" panose="020F0502020204030203" pitchFamily="34" charset="0"/>
              <a:ea typeface="Lato" panose="020F0502020204030203" pitchFamily="34" charset="0"/>
              <a:cs typeface="Lato" panose="020F0502020204030203" pitchFamily="34" charset="0"/>
            </a:endParaRPr>
          </a:p>
          <a:p>
            <a:pPr marL="285750" indent="-285750" algn="l" rtl="0" fontAlgn="base">
              <a:spcAft>
                <a:spcPts val="1200"/>
              </a:spcAft>
              <a:buFont typeface="Arial" panose="020B0604020202020204" pitchFamily="34" charset="0"/>
              <a:buChar char="•"/>
            </a:pPr>
            <a:r>
              <a:rPr lang="en-GB" sz="1700" i="0" u="none" strike="noStrike">
                <a:effectLst/>
                <a:latin typeface="Lato" panose="020F0502020204030203" pitchFamily="34" charset="0"/>
                <a:ea typeface="Lato" panose="020F0502020204030203" pitchFamily="34" charset="0"/>
                <a:cs typeface="Lato" panose="020F0502020204030203" pitchFamily="34" charset="0"/>
              </a:rPr>
              <a:t>Introduction</a:t>
            </a:r>
            <a:r>
              <a:rPr lang="en-GB" sz="1700" b="0" i="0" u="none" strike="noStrike">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i="0" u="none" strike="noStrike">
                <a:effectLst/>
                <a:latin typeface="Lato" panose="020F0502020204030203" pitchFamily="34" charset="0"/>
                <a:ea typeface="Lato" panose="020F0502020204030203" pitchFamily="34" charset="0"/>
                <a:cs typeface="Lato" panose="020F0502020204030203" pitchFamily="34" charset="0"/>
              </a:rPr>
              <a:t>Point out maths in the real world</a:t>
            </a:r>
            <a:r>
              <a:rPr lang="en-GB" sz="1700" b="0" i="0">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i="0" u="none" strike="noStrike">
                <a:effectLst/>
                <a:latin typeface="Lato" panose="020F0502020204030203" pitchFamily="34" charset="0"/>
                <a:ea typeface="Lato" panose="020F0502020204030203" pitchFamily="34" charset="0"/>
                <a:cs typeface="Lato" panose="020F0502020204030203" pitchFamily="34" charset="0"/>
              </a:rPr>
              <a:t>Talk positively about maths</a:t>
            </a:r>
            <a:r>
              <a:rPr lang="en-GB" sz="1700" b="0" i="0">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i="0" u="none" strike="noStrike">
                <a:effectLst/>
                <a:latin typeface="Lato" panose="020F0502020204030203" pitchFamily="34" charset="0"/>
                <a:ea typeface="Lato" panose="020F0502020204030203" pitchFamily="34" charset="0"/>
                <a:cs typeface="Lato" panose="020F0502020204030203" pitchFamily="34" charset="0"/>
              </a:rPr>
              <a:t>Praise effort, rather than talent</a:t>
            </a:r>
            <a:r>
              <a:rPr lang="en-GB" sz="1700" b="0" i="0">
                <a:effectLst/>
                <a:latin typeface="Lato" panose="020F0502020204030203" pitchFamily="34" charset="0"/>
                <a:ea typeface="Lato" panose="020F0502020204030203" pitchFamily="34" charset="0"/>
                <a:cs typeface="Lato" panose="020F0502020204030203" pitchFamily="34" charset="0"/>
              </a:rPr>
              <a:t>​ </a:t>
            </a:r>
          </a:p>
          <a:p>
            <a:pPr marL="285750" indent="-285750" algn="l" rtl="0" fontAlgn="base">
              <a:spcAft>
                <a:spcPts val="1200"/>
              </a:spcAft>
              <a:buFont typeface="Arial" panose="020B0604020202020204" pitchFamily="34" charset="0"/>
              <a:buChar char="•"/>
            </a:pPr>
            <a:r>
              <a:rPr lang="en-GB" sz="1700" i="0" u="none" strike="noStrike">
                <a:effectLst/>
                <a:latin typeface="Lato" panose="020F0502020204030203" pitchFamily="34" charset="0"/>
                <a:ea typeface="Lato" panose="020F0502020204030203" pitchFamily="34" charset="0"/>
                <a:cs typeface="Lato" panose="020F0502020204030203" pitchFamily="34" charset="0"/>
              </a:rPr>
              <a:t>Improve your own confidence</a:t>
            </a:r>
            <a:endParaRPr lang="en-GB" sz="1700" b="0" i="0">
              <a:effectLst/>
              <a:latin typeface="Lato" panose="020F0502020204030203" pitchFamily="34" charset="0"/>
              <a:ea typeface="Lato" panose="020F0502020204030203" pitchFamily="34" charset="0"/>
              <a:cs typeface="Lato" panose="020F0502020204030203" pitchFamily="34" charset="0"/>
            </a:endParaRPr>
          </a:p>
        </p:txBody>
      </p:sp>
      <p:pic>
        <p:nvPicPr>
          <p:cNvPr id="5" name="Picture 4">
            <a:extLst>
              <a:ext uri="{FF2B5EF4-FFF2-40B4-BE49-F238E27FC236}">
                <a16:creationId xmlns:a16="http://schemas.microsoft.com/office/drawing/2014/main" id="{24399002-1382-E637-2E47-19FB29AE18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94792" y="2477444"/>
            <a:ext cx="3646841" cy="2771599"/>
          </a:xfrm>
          <a:prstGeom prst="rect">
            <a:avLst/>
          </a:prstGeom>
        </p:spPr>
      </p:pic>
      <p:pic>
        <p:nvPicPr>
          <p:cNvPr id="15" name="Graphic 14" descr="Harvey Balls 0% with solid fill">
            <a:extLst>
              <a:ext uri="{FF2B5EF4-FFF2-40B4-BE49-F238E27FC236}">
                <a16:creationId xmlns:a16="http://schemas.microsoft.com/office/drawing/2014/main" id="{51BB16F4-BC1A-551C-32BA-2864A847019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5FADD5EE-23FD-693B-2A69-43860CAB88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4D838F0C-7CDA-8017-2A7D-55A575C4FE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44A8B3B7-4007-933B-B49D-F3CBAC23DA3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7865EB0E-6116-F120-6BCA-C815F6D045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CC5BA380-077D-7D17-F9BF-7756D72DF1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94D114E5-7E59-1A16-9557-7F0BE265A1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FCB7369C-78CF-62C4-C9EF-2F5D59BD53B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4D0E8A08-EC19-CD44-DB4E-3B2A7A660FC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912627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95AA999-05BF-519B-D056-5F65C3AF6705}"/>
              </a:ext>
            </a:extLst>
          </p:cNvPr>
          <p:cNvSpPr>
            <a:spLocks noGrp="1"/>
          </p:cNvSpPr>
          <p:nvPr>
            <p:ph type="body" sz="quarter" idx="13"/>
          </p:nvPr>
        </p:nvSpPr>
        <p:spPr/>
        <p:txBody>
          <a:bodyPr/>
          <a:lstStyle/>
          <a:p>
            <a:r>
              <a:rPr lang="en-GB" sz="3000" b="1"/>
              <a:t>Parent Workshop: Help your Child Love Maths! </a:t>
            </a:r>
          </a:p>
        </p:txBody>
      </p:sp>
      <p:sp>
        <p:nvSpPr>
          <p:cNvPr id="3" name="Text Placeholder 2">
            <a:extLst>
              <a:ext uri="{FF2B5EF4-FFF2-40B4-BE49-F238E27FC236}">
                <a16:creationId xmlns:a16="http://schemas.microsoft.com/office/drawing/2014/main" id="{5419B2BD-34D7-E18C-D3D6-7C36E070C45B}"/>
              </a:ext>
            </a:extLst>
          </p:cNvPr>
          <p:cNvSpPr>
            <a:spLocks noGrp="1"/>
          </p:cNvSpPr>
          <p:nvPr>
            <p:ph type="body" sz="quarter" idx="10"/>
          </p:nvPr>
        </p:nvSpPr>
        <p:spPr>
          <a:xfrm>
            <a:off x="1212722" y="2497246"/>
            <a:ext cx="3911496" cy="3948871"/>
          </a:xfrm>
        </p:spPr>
        <p:txBody>
          <a:bodyPr lIns="91440" tIns="45720" rIns="91440" bIns="45720" anchor="t"/>
          <a:lstStyle/>
          <a:p>
            <a:r>
              <a:rPr lang="en-GB" sz="2000">
                <a:latin typeface="Lato"/>
                <a:ea typeface="Lato"/>
                <a:cs typeface="Rubik Medium"/>
              </a:rPr>
              <a:t>Workshop resources:</a:t>
            </a:r>
          </a:p>
          <a:p>
            <a:endParaRPr lang="en-GB" sz="2400">
              <a:ea typeface="Lato"/>
            </a:endParaRPr>
          </a:p>
          <a:p>
            <a:pPr marL="285750" indent="-285750">
              <a:buFont typeface="Arial" panose="020B0604020202020204" pitchFamily="34" charset="0"/>
              <a:buChar char="•"/>
            </a:pPr>
            <a:r>
              <a:rPr lang="en-GB" sz="2000" b="0">
                <a:latin typeface="Lato"/>
                <a:ea typeface="Lato"/>
                <a:cs typeface="Rubik Medium"/>
              </a:rPr>
              <a:t>Slide deck  </a:t>
            </a:r>
          </a:p>
          <a:p>
            <a:pPr marL="285750" indent="-285750">
              <a:buFont typeface="Arial" panose="020B0604020202020204" pitchFamily="34" charset="0"/>
              <a:buChar char="•"/>
            </a:pPr>
            <a:r>
              <a:rPr lang="en-GB" sz="2000" b="0">
                <a:latin typeface="Lato"/>
                <a:ea typeface="Lato"/>
                <a:cs typeface="Rubik Medium"/>
              </a:rPr>
              <a:t>Workshop plan</a:t>
            </a:r>
          </a:p>
          <a:p>
            <a:pPr marL="285750" indent="-285750">
              <a:buFont typeface="Arial" panose="020B0604020202020204" pitchFamily="34" charset="0"/>
              <a:buChar char="•"/>
            </a:pPr>
            <a:r>
              <a:rPr lang="en-GB" sz="2000" b="0">
                <a:latin typeface="Lato"/>
                <a:ea typeface="Lato"/>
                <a:cs typeface="Rubik Medium"/>
              </a:rPr>
              <a:t>Videos</a:t>
            </a:r>
          </a:p>
          <a:p>
            <a:pPr marL="285750" indent="-285750">
              <a:buFont typeface="Arial" panose="020B0604020202020204" pitchFamily="34" charset="0"/>
              <a:buChar char="•"/>
            </a:pPr>
            <a:r>
              <a:rPr lang="en-GB" sz="2000" b="0">
                <a:latin typeface="Lato"/>
                <a:ea typeface="Lato"/>
                <a:cs typeface="Rubik Medium"/>
              </a:rPr>
              <a:t>Poster</a:t>
            </a:r>
          </a:p>
          <a:p>
            <a:pPr marL="285750" indent="-285750">
              <a:buFont typeface="Arial" panose="020B0604020202020204" pitchFamily="34" charset="0"/>
              <a:buChar char="•"/>
            </a:pPr>
            <a:r>
              <a:rPr lang="en-GB" sz="2000" b="0">
                <a:latin typeface="Lato"/>
                <a:ea typeface="Lato"/>
                <a:cs typeface="Rubik Medium"/>
              </a:rPr>
              <a:t>Letter home/newsletter article</a:t>
            </a:r>
          </a:p>
          <a:p>
            <a:pPr marL="285750" indent="-285750">
              <a:buFont typeface="Arial" panose="020B0604020202020204" pitchFamily="34" charset="0"/>
              <a:buChar char="•"/>
            </a:pPr>
            <a:r>
              <a:rPr lang="en-GB" sz="2000" b="0">
                <a:latin typeface="Lato"/>
                <a:ea typeface="Lato"/>
                <a:cs typeface="Rubik Medium"/>
              </a:rPr>
              <a:t>Tips for running the workshop</a:t>
            </a:r>
          </a:p>
          <a:p>
            <a:pPr marL="285750" indent="-285750">
              <a:buFont typeface="Arial" panose="020B0604020202020204" pitchFamily="34" charset="0"/>
              <a:buChar char="•"/>
            </a:pPr>
            <a:r>
              <a:rPr lang="en-GB" sz="2000" b="0">
                <a:latin typeface="Lato"/>
                <a:ea typeface="Lato"/>
                <a:cs typeface="Rubik Medium"/>
              </a:rPr>
              <a:t>Feedback form</a:t>
            </a:r>
          </a:p>
        </p:txBody>
      </p:sp>
      <p:pic>
        <p:nvPicPr>
          <p:cNvPr id="17" name="Picture 16">
            <a:extLst>
              <a:ext uri="{FF2B5EF4-FFF2-40B4-BE49-F238E27FC236}">
                <a16:creationId xmlns:a16="http://schemas.microsoft.com/office/drawing/2014/main" id="{E6DFE8B1-9811-158B-84F4-5190575C1E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77505" y="1882034"/>
            <a:ext cx="2029108" cy="2943541"/>
          </a:xfrm>
          <a:prstGeom prst="rect">
            <a:avLst/>
          </a:prstGeom>
        </p:spPr>
      </p:pic>
      <p:pic>
        <p:nvPicPr>
          <p:cNvPr id="13" name="Picture 12" descr="A purple and white poster with text&#10;&#10;AI-generated content may be incorrect.">
            <a:extLst>
              <a:ext uri="{FF2B5EF4-FFF2-40B4-BE49-F238E27FC236}">
                <a16:creationId xmlns:a16="http://schemas.microsoft.com/office/drawing/2014/main" id="{EEFE3111-B610-2A00-7274-15B16A902F1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78769" y="3699359"/>
            <a:ext cx="2046496" cy="2943541"/>
          </a:xfrm>
          <a:prstGeom prst="rect">
            <a:avLst/>
          </a:prstGeom>
        </p:spPr>
      </p:pic>
      <p:pic>
        <p:nvPicPr>
          <p:cNvPr id="15" name="Graphic 14" descr="Harvey Balls 0% with solid fill">
            <a:extLst>
              <a:ext uri="{FF2B5EF4-FFF2-40B4-BE49-F238E27FC236}">
                <a16:creationId xmlns:a16="http://schemas.microsoft.com/office/drawing/2014/main" id="{60CEFE75-350D-5C21-C167-5CEB8556891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1F7F00AB-A041-931D-FEA8-AAE0CC68B40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AA940A78-620C-BD64-F473-02841C0377B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9BEFF34D-5DA3-E21B-3CC1-E2D27D3A70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9651A22B-E0BF-5A19-140E-3836EE11749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25A3DE51-0A4D-251E-1835-91D769E91E5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A294330B-367A-73D2-5AC2-13ABD22F7F3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A7DEBD2A-D602-8201-6434-5EA955CF008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2662CEA0-ADE7-7A81-AFEE-78C75A669EF1}"/>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880369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931F61-E2E3-B9EE-8865-F346F3C5036A}"/>
              </a:ext>
            </a:extLst>
          </p:cNvPr>
          <p:cNvSpPr>
            <a:spLocks noGrp="1"/>
          </p:cNvSpPr>
          <p:nvPr>
            <p:ph type="body" sz="quarter" idx="13"/>
          </p:nvPr>
        </p:nvSpPr>
        <p:spPr/>
        <p:txBody>
          <a:bodyPr lIns="91440" tIns="45720" rIns="91440" bIns="45720" anchor="t"/>
          <a:lstStyle/>
          <a:p>
            <a:r>
              <a:rPr lang="en-GB" sz="3000" b="1">
                <a:cs typeface="Rubik Medium"/>
              </a:rPr>
              <a:t>Parent Workshop: Help your Child Love Maths! </a:t>
            </a:r>
            <a:endParaRPr lang="en-US">
              <a:cs typeface="Rubik Medium"/>
            </a:endParaRPr>
          </a:p>
        </p:txBody>
      </p:sp>
      <p:sp>
        <p:nvSpPr>
          <p:cNvPr id="3" name="Text Placeholder 2">
            <a:extLst>
              <a:ext uri="{FF2B5EF4-FFF2-40B4-BE49-F238E27FC236}">
                <a16:creationId xmlns:a16="http://schemas.microsoft.com/office/drawing/2014/main" id="{966CE8B5-6A82-8DA4-CAB5-63F8EFB8B639}"/>
              </a:ext>
            </a:extLst>
          </p:cNvPr>
          <p:cNvSpPr>
            <a:spLocks noGrp="1"/>
          </p:cNvSpPr>
          <p:nvPr>
            <p:ph type="body" sz="quarter" idx="10"/>
          </p:nvPr>
        </p:nvSpPr>
        <p:spPr>
          <a:xfrm>
            <a:off x="855786" y="2047048"/>
            <a:ext cx="7376447" cy="4584662"/>
          </a:xfrm>
        </p:spPr>
        <p:txBody>
          <a:bodyPr lIns="91440" tIns="45720" rIns="91440" bIns="45720" anchor="t"/>
          <a:lstStyle/>
          <a:p>
            <a:r>
              <a:rPr lang="en-GB" sz="1600">
                <a:latin typeface="Lato"/>
                <a:ea typeface="Lato"/>
                <a:cs typeface="Rubik Medium"/>
              </a:rPr>
              <a:t>Encouraging parents to attend</a:t>
            </a:r>
            <a:br>
              <a:rPr lang="en-GB" sz="1800">
                <a:latin typeface="Lato"/>
                <a:ea typeface="Lato"/>
                <a:cs typeface="Rubik Medium"/>
              </a:rPr>
            </a:br>
            <a:endParaRPr lang="en-GB" sz="1800">
              <a:latin typeface="Lato"/>
              <a:ea typeface="Lato"/>
              <a:cs typeface="Rubik Medium"/>
            </a:endParaRPr>
          </a:p>
          <a:p>
            <a:pPr marL="285750" indent="-285750">
              <a:buFont typeface="Arial"/>
              <a:buChar char="•"/>
            </a:pPr>
            <a:r>
              <a:rPr lang="en-GB" sz="1600" b="0">
                <a:latin typeface="Lato"/>
                <a:ea typeface="Lato"/>
                <a:cs typeface="Lato"/>
              </a:rPr>
              <a:t>Arrange it just after morning drop off, alongside other events being attended already, or the opportunity to see pupils</a:t>
            </a:r>
            <a:endParaRPr lang="en-GB" sz="1600" b="1">
              <a:latin typeface="Lato"/>
              <a:ea typeface="Lato"/>
              <a:cs typeface="Lato"/>
            </a:endParaRPr>
          </a:p>
          <a:p>
            <a:pPr marL="285750" indent="-285750">
              <a:buFont typeface="Arial"/>
              <a:buChar char="•"/>
            </a:pPr>
            <a:r>
              <a:rPr lang="en-GB" sz="1600" b="0">
                <a:latin typeface="Lato"/>
                <a:ea typeface="Lato"/>
                <a:cs typeface="Lato"/>
              </a:rPr>
              <a:t>Offer refreshments and/or childcare</a:t>
            </a:r>
            <a:endParaRPr lang="en-GB" sz="1600">
              <a:latin typeface="Lato"/>
              <a:ea typeface="Lato"/>
            </a:endParaRPr>
          </a:p>
          <a:p>
            <a:pPr marL="285750" indent="-285750">
              <a:buFont typeface="Arial"/>
              <a:buChar char="•"/>
            </a:pPr>
            <a:r>
              <a:rPr lang="en-GB" sz="1600" b="0">
                <a:latin typeface="Lato"/>
                <a:ea typeface="Lato"/>
                <a:cs typeface="Lato"/>
              </a:rPr>
              <a:t>Child-written invitations</a:t>
            </a:r>
            <a:endParaRPr lang="en-GB" sz="1600">
              <a:latin typeface="Lato"/>
              <a:ea typeface="Lato"/>
            </a:endParaRPr>
          </a:p>
          <a:p>
            <a:pPr marL="285750" indent="-285750">
              <a:buFont typeface="Arial"/>
              <a:buChar char="•"/>
            </a:pPr>
            <a:r>
              <a:rPr lang="en-GB" sz="1600" b="0">
                <a:latin typeface="Lato"/>
                <a:ea typeface="Lato"/>
                <a:cs typeface="Lato"/>
              </a:rPr>
              <a:t>Ensure parents/carers understand that there is no actual maths involved</a:t>
            </a:r>
            <a:endParaRPr lang="en-GB" sz="1600">
              <a:latin typeface="Lato"/>
              <a:ea typeface="Lato"/>
            </a:endParaRPr>
          </a:p>
          <a:p>
            <a:pPr marL="285750" indent="-285750">
              <a:buFont typeface="Arial"/>
              <a:buChar char="•"/>
            </a:pPr>
            <a:r>
              <a:rPr lang="en-GB" sz="1600" b="0">
                <a:latin typeface="Lato"/>
                <a:ea typeface="Lato"/>
                <a:cs typeface="Lato"/>
              </a:rPr>
              <a:t>Prize draws and raffles for those attending</a:t>
            </a:r>
          </a:p>
          <a:p>
            <a:pPr marL="285750" indent="-285750">
              <a:buFont typeface="Arial"/>
              <a:buChar char="•"/>
            </a:pPr>
            <a:r>
              <a:rPr lang="en-GB" sz="1600" b="0">
                <a:latin typeface="Lato"/>
                <a:ea typeface="Lato"/>
                <a:cs typeface="Lato"/>
              </a:rPr>
              <a:t>Make sure all staff, including SLT, are aware of the workshop and can promote it to all families.</a:t>
            </a:r>
          </a:p>
          <a:p>
            <a:pPr marL="285750" indent="-285750">
              <a:buFont typeface="Arial"/>
              <a:buChar char="•"/>
            </a:pPr>
            <a:endParaRPr lang="en-GB" sz="1600" b="0">
              <a:latin typeface="Lato"/>
              <a:ea typeface="Lato"/>
              <a:cs typeface="Lato"/>
            </a:endParaRPr>
          </a:p>
          <a:p>
            <a:r>
              <a:rPr lang="en-GB" sz="1600" i="1">
                <a:latin typeface="Lato"/>
                <a:ea typeface="Lato"/>
                <a:cs typeface="Lato"/>
              </a:rPr>
              <a:t>Why parents don’t attend</a:t>
            </a:r>
          </a:p>
          <a:p>
            <a:pPr marL="285750" indent="-285750">
              <a:buFont typeface="Arial" panose="020B0604020202020204" pitchFamily="34" charset="0"/>
              <a:buChar char="•"/>
            </a:pPr>
            <a:r>
              <a:rPr lang="en-GB" sz="1600" b="0" i="1">
                <a:latin typeface="Lato"/>
                <a:ea typeface="Lato"/>
                <a:cs typeface="Lato"/>
              </a:rPr>
              <a:t>Not aware of it happening</a:t>
            </a:r>
          </a:p>
          <a:p>
            <a:pPr marL="285750" indent="-285750">
              <a:buFont typeface="Arial" panose="020B0604020202020204" pitchFamily="34" charset="0"/>
              <a:buChar char="•"/>
            </a:pPr>
            <a:r>
              <a:rPr lang="en-GB" sz="1600" b="0" i="1">
                <a:latin typeface="Lato"/>
                <a:ea typeface="Lato"/>
                <a:cs typeface="Lato"/>
              </a:rPr>
              <a:t>Work/timings</a:t>
            </a:r>
          </a:p>
          <a:p>
            <a:pPr marL="285750" indent="-285750">
              <a:buFont typeface="Arial" panose="020B0604020202020204" pitchFamily="34" charset="0"/>
              <a:buChar char="•"/>
            </a:pPr>
            <a:r>
              <a:rPr lang="en-GB" sz="1600" b="0" i="1">
                <a:latin typeface="Lato"/>
                <a:ea typeface="Lato"/>
              </a:rPr>
              <a:t>Work at another school</a:t>
            </a:r>
          </a:p>
        </p:txBody>
      </p:sp>
      <p:pic>
        <p:nvPicPr>
          <p:cNvPr id="4" name="Picture 3" descr="A white paper with black text&#10;&#10;AI-generated content may be incorrect.">
            <a:extLst>
              <a:ext uri="{FF2B5EF4-FFF2-40B4-BE49-F238E27FC236}">
                <a16:creationId xmlns:a16="http://schemas.microsoft.com/office/drawing/2014/main" id="{282935AB-D114-4845-4A1B-482F68492F80}"/>
              </a:ext>
            </a:extLst>
          </p:cNvPr>
          <p:cNvPicPr>
            <a:picLocks noChangeAspect="1"/>
          </p:cNvPicPr>
          <p:nvPr/>
        </p:nvPicPr>
        <p:blipFill>
          <a:blip r:embed="rId2" cstate="screen">
            <a:extLst>
              <a:ext uri="{28A0092B-C50C-407E-A947-70E740481C1C}">
                <a14:useLocalDpi xmlns:a14="http://schemas.microsoft.com/office/drawing/2010/main"/>
              </a:ext>
            </a:extLst>
          </a:blip>
          <a:srcRect t="-1632"/>
          <a:stretch>
            <a:fillRect/>
          </a:stretch>
        </p:blipFill>
        <p:spPr>
          <a:xfrm>
            <a:off x="6741683" y="4796636"/>
            <a:ext cx="2232084" cy="1884042"/>
          </a:xfrm>
          <a:custGeom>
            <a:avLst/>
            <a:gdLst>
              <a:gd name="csX0" fmla="*/ 0 w 2232084"/>
              <a:gd name="csY0" fmla="*/ 0 h 1884042"/>
              <a:gd name="csX1" fmla="*/ 602663 w 2232084"/>
              <a:gd name="csY1" fmla="*/ 0 h 1884042"/>
              <a:gd name="csX2" fmla="*/ 1205325 w 2232084"/>
              <a:gd name="csY2" fmla="*/ 0 h 1884042"/>
              <a:gd name="csX3" fmla="*/ 1741026 w 2232084"/>
              <a:gd name="csY3" fmla="*/ 0 h 1884042"/>
              <a:gd name="csX4" fmla="*/ 2232084 w 2232084"/>
              <a:gd name="csY4" fmla="*/ 0 h 1884042"/>
              <a:gd name="csX5" fmla="*/ 2232084 w 2232084"/>
              <a:gd name="csY5" fmla="*/ 590333 h 1884042"/>
              <a:gd name="csX6" fmla="*/ 2232084 w 2232084"/>
              <a:gd name="csY6" fmla="*/ 1161826 h 1884042"/>
              <a:gd name="csX7" fmla="*/ 2232084 w 2232084"/>
              <a:gd name="csY7" fmla="*/ 1884042 h 1884042"/>
              <a:gd name="csX8" fmla="*/ 1674063 w 2232084"/>
              <a:gd name="csY8" fmla="*/ 1884042 h 1884042"/>
              <a:gd name="csX9" fmla="*/ 1116042 w 2232084"/>
              <a:gd name="csY9" fmla="*/ 1884042 h 1884042"/>
              <a:gd name="csX10" fmla="*/ 602663 w 2232084"/>
              <a:gd name="csY10" fmla="*/ 1884042 h 1884042"/>
              <a:gd name="csX11" fmla="*/ 0 w 2232084"/>
              <a:gd name="csY11" fmla="*/ 1884042 h 1884042"/>
              <a:gd name="csX12" fmla="*/ 0 w 2232084"/>
              <a:gd name="csY12" fmla="*/ 1293709 h 1884042"/>
              <a:gd name="csX13" fmla="*/ 0 w 2232084"/>
              <a:gd name="csY13" fmla="*/ 646854 h 1884042"/>
              <a:gd name="csX14" fmla="*/ 0 w 2232084"/>
              <a:gd name="csY14" fmla="*/ 0 h 188404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232084" h="1884042" fill="none" extrusionOk="0">
                <a:moveTo>
                  <a:pt x="0" y="0"/>
                </a:moveTo>
                <a:cubicBezTo>
                  <a:pt x="142913" y="4839"/>
                  <a:pt x="350021" y="18607"/>
                  <a:pt x="602663" y="0"/>
                </a:cubicBezTo>
                <a:cubicBezTo>
                  <a:pt x="855305" y="-18607"/>
                  <a:pt x="927546" y="-18322"/>
                  <a:pt x="1205325" y="0"/>
                </a:cubicBezTo>
                <a:cubicBezTo>
                  <a:pt x="1483104" y="18322"/>
                  <a:pt x="1568558" y="-13228"/>
                  <a:pt x="1741026" y="0"/>
                </a:cubicBezTo>
                <a:cubicBezTo>
                  <a:pt x="1913494" y="13228"/>
                  <a:pt x="1993348" y="-367"/>
                  <a:pt x="2232084" y="0"/>
                </a:cubicBezTo>
                <a:cubicBezTo>
                  <a:pt x="2259733" y="272843"/>
                  <a:pt x="2235426" y="385924"/>
                  <a:pt x="2232084" y="590333"/>
                </a:cubicBezTo>
                <a:cubicBezTo>
                  <a:pt x="2228742" y="794742"/>
                  <a:pt x="2209167" y="955593"/>
                  <a:pt x="2232084" y="1161826"/>
                </a:cubicBezTo>
                <a:cubicBezTo>
                  <a:pt x="2255001" y="1368059"/>
                  <a:pt x="2224947" y="1618499"/>
                  <a:pt x="2232084" y="1884042"/>
                </a:cubicBezTo>
                <a:cubicBezTo>
                  <a:pt x="2035418" y="1889323"/>
                  <a:pt x="1860145" y="1894619"/>
                  <a:pt x="1674063" y="1884042"/>
                </a:cubicBezTo>
                <a:cubicBezTo>
                  <a:pt x="1487981" y="1873465"/>
                  <a:pt x="1238498" y="1894877"/>
                  <a:pt x="1116042" y="1884042"/>
                </a:cubicBezTo>
                <a:cubicBezTo>
                  <a:pt x="993586" y="1873207"/>
                  <a:pt x="733972" y="1865176"/>
                  <a:pt x="602663" y="1884042"/>
                </a:cubicBezTo>
                <a:cubicBezTo>
                  <a:pt x="471354" y="1902908"/>
                  <a:pt x="272231" y="1858581"/>
                  <a:pt x="0" y="1884042"/>
                </a:cubicBezTo>
                <a:cubicBezTo>
                  <a:pt x="14227" y="1687429"/>
                  <a:pt x="-6149" y="1583575"/>
                  <a:pt x="0" y="1293709"/>
                </a:cubicBezTo>
                <a:cubicBezTo>
                  <a:pt x="6149" y="1003843"/>
                  <a:pt x="28024" y="836085"/>
                  <a:pt x="0" y="646854"/>
                </a:cubicBezTo>
                <a:cubicBezTo>
                  <a:pt x="-28024" y="457624"/>
                  <a:pt x="-23451" y="236036"/>
                  <a:pt x="0" y="0"/>
                </a:cubicBezTo>
                <a:close/>
              </a:path>
              <a:path w="2232084" h="1884042" stroke="0" extrusionOk="0">
                <a:moveTo>
                  <a:pt x="0" y="0"/>
                </a:moveTo>
                <a:cubicBezTo>
                  <a:pt x="244798" y="8141"/>
                  <a:pt x="307969" y="-16362"/>
                  <a:pt x="535700" y="0"/>
                </a:cubicBezTo>
                <a:cubicBezTo>
                  <a:pt x="763431" y="16362"/>
                  <a:pt x="920827" y="-12401"/>
                  <a:pt x="1049079" y="0"/>
                </a:cubicBezTo>
                <a:cubicBezTo>
                  <a:pt x="1177331" y="12401"/>
                  <a:pt x="1410064" y="15643"/>
                  <a:pt x="1562459" y="0"/>
                </a:cubicBezTo>
                <a:cubicBezTo>
                  <a:pt x="1714854" y="-15643"/>
                  <a:pt x="2051598" y="14101"/>
                  <a:pt x="2232084" y="0"/>
                </a:cubicBezTo>
                <a:cubicBezTo>
                  <a:pt x="2210045" y="207367"/>
                  <a:pt x="2222574" y="336616"/>
                  <a:pt x="2232084" y="571493"/>
                </a:cubicBezTo>
                <a:cubicBezTo>
                  <a:pt x="2241594" y="806370"/>
                  <a:pt x="2214352" y="989426"/>
                  <a:pt x="2232084" y="1180666"/>
                </a:cubicBezTo>
                <a:cubicBezTo>
                  <a:pt x="2249816" y="1371906"/>
                  <a:pt x="2210205" y="1618106"/>
                  <a:pt x="2232084" y="1884042"/>
                </a:cubicBezTo>
                <a:cubicBezTo>
                  <a:pt x="2022161" y="1878255"/>
                  <a:pt x="1972328" y="1877501"/>
                  <a:pt x="1741026" y="1884042"/>
                </a:cubicBezTo>
                <a:cubicBezTo>
                  <a:pt x="1509724" y="1890583"/>
                  <a:pt x="1457136" y="1862432"/>
                  <a:pt x="1227646" y="1884042"/>
                </a:cubicBezTo>
                <a:cubicBezTo>
                  <a:pt x="998156" y="1905652"/>
                  <a:pt x="951900" y="1903955"/>
                  <a:pt x="714267" y="1884042"/>
                </a:cubicBezTo>
                <a:cubicBezTo>
                  <a:pt x="476634" y="1864129"/>
                  <a:pt x="178444" y="1900144"/>
                  <a:pt x="0" y="1884042"/>
                </a:cubicBezTo>
                <a:cubicBezTo>
                  <a:pt x="4957" y="1723651"/>
                  <a:pt x="17551" y="1469920"/>
                  <a:pt x="0" y="1237188"/>
                </a:cubicBezTo>
                <a:cubicBezTo>
                  <a:pt x="-17551" y="1004456"/>
                  <a:pt x="-16534" y="937716"/>
                  <a:pt x="0" y="646854"/>
                </a:cubicBezTo>
                <a:cubicBezTo>
                  <a:pt x="16534" y="355992"/>
                  <a:pt x="21635" y="176285"/>
                  <a:pt x="0" y="0"/>
                </a:cubicBezTo>
                <a:close/>
              </a:path>
            </a:pathLst>
          </a:custGeom>
          <a:ln w="6350">
            <a:solidFill>
              <a:schemeClr val="bg1">
                <a:lumMod val="85000"/>
              </a:schemeClr>
            </a:solidFill>
            <a:extLst>
              <a:ext uri="{C807C97D-BFC1-408E-A445-0C87EB9F89A2}">
                <ask:lineSketchStyleProps xmlns:ask="http://schemas.microsoft.com/office/drawing/2018/sketchyshapes" sd="3499211612">
                  <a:prstGeom prst="rect">
                    <a:avLst/>
                  </a:prstGeom>
                  <ask:type>
                    <ask:lineSketchFreehand/>
                  </ask:type>
                </ask:lineSketchStyleProps>
              </a:ext>
            </a:extLst>
          </a:ln>
        </p:spPr>
      </p:pic>
      <p:pic>
        <p:nvPicPr>
          <p:cNvPr id="6" name="Graphic 5" descr="Harvey Balls 0% with solid fill">
            <a:extLst>
              <a:ext uri="{FF2B5EF4-FFF2-40B4-BE49-F238E27FC236}">
                <a16:creationId xmlns:a16="http://schemas.microsoft.com/office/drawing/2014/main" id="{51C89B8A-6040-B505-79A0-3121B274162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8" name="Graphic 7" descr="Tea with solid fill">
            <a:extLst>
              <a:ext uri="{FF2B5EF4-FFF2-40B4-BE49-F238E27FC236}">
                <a16:creationId xmlns:a16="http://schemas.microsoft.com/office/drawing/2014/main" id="{07CA6A3D-F6D5-A6D3-D156-E16290D554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0" name="Graphic 9" descr="Harvey Balls 25% with solid fill">
            <a:extLst>
              <a:ext uri="{FF2B5EF4-FFF2-40B4-BE49-F238E27FC236}">
                <a16:creationId xmlns:a16="http://schemas.microsoft.com/office/drawing/2014/main" id="{49F5BE90-0362-D71C-A095-338A5E31F9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2" name="Graphic 11" descr="Harvey Balls 100% with solid fill">
            <a:extLst>
              <a:ext uri="{FF2B5EF4-FFF2-40B4-BE49-F238E27FC236}">
                <a16:creationId xmlns:a16="http://schemas.microsoft.com/office/drawing/2014/main" id="{0C92B3D5-745A-41A6-5047-E9AC588BED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4" name="Graphic 13" descr="Harvey Balls 65% with solid fill">
            <a:extLst>
              <a:ext uri="{FF2B5EF4-FFF2-40B4-BE49-F238E27FC236}">
                <a16:creationId xmlns:a16="http://schemas.microsoft.com/office/drawing/2014/main" id="{8988C42E-DF7D-FBFC-B09E-55A3805AC7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16" name="Graphic 15" descr="Harvey Balls 75% with solid fill">
            <a:extLst>
              <a:ext uri="{FF2B5EF4-FFF2-40B4-BE49-F238E27FC236}">
                <a16:creationId xmlns:a16="http://schemas.microsoft.com/office/drawing/2014/main" id="{8F55C7F2-C7F4-C5A1-46B1-D29FB84D2D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8" name="Graphic 17" descr="Harvey Balls 85% with solid fill">
            <a:extLst>
              <a:ext uri="{FF2B5EF4-FFF2-40B4-BE49-F238E27FC236}">
                <a16:creationId xmlns:a16="http://schemas.microsoft.com/office/drawing/2014/main" id="{552DCC55-A897-2DD8-E1D6-DA91DDFF8F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CDC76545-D39E-6ACD-685E-17C5AE00875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D946A949-66CD-B69A-3F7A-27FC18DACA8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867849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A48C4-F46C-A09D-2693-F84341E31862}"/>
            </a:ext>
          </a:extLst>
        </p:cNvPr>
        <p:cNvGrpSpPr/>
        <p:nvPr/>
      </p:nvGrpSpPr>
      <p:grpSpPr>
        <a:xfrm>
          <a:off x="0" y="0"/>
          <a:ext cx="0" cy="0"/>
          <a:chOff x="0" y="0"/>
          <a:chExt cx="0" cy="0"/>
        </a:xfrm>
      </p:grpSpPr>
      <p:sp>
        <p:nvSpPr>
          <p:cNvPr id="5" name="Text Placeholder 1">
            <a:extLst>
              <a:ext uri="{FF2B5EF4-FFF2-40B4-BE49-F238E27FC236}">
                <a16:creationId xmlns:a16="http://schemas.microsoft.com/office/drawing/2014/main" id="{64A1E98F-4FF3-2219-3C6B-477D98F1FA04}"/>
              </a:ext>
            </a:extLst>
          </p:cNvPr>
          <p:cNvSpPr>
            <a:spLocks noGrp="1"/>
          </p:cNvSpPr>
          <p:nvPr>
            <p:ph type="body" sz="quarter" idx="13"/>
          </p:nvPr>
        </p:nvSpPr>
        <p:spPr/>
        <p:txBody>
          <a:bodyPr/>
          <a:lstStyle/>
          <a:p>
            <a:r>
              <a:rPr lang="en-GB" sz="3000" b="1"/>
              <a:t>Parent Workshop: Help your Child Love Maths! </a:t>
            </a:r>
          </a:p>
        </p:txBody>
      </p:sp>
      <p:sp>
        <p:nvSpPr>
          <p:cNvPr id="3" name="Text Placeholder 2">
            <a:extLst>
              <a:ext uri="{FF2B5EF4-FFF2-40B4-BE49-F238E27FC236}">
                <a16:creationId xmlns:a16="http://schemas.microsoft.com/office/drawing/2014/main" id="{0802430D-E525-FDBC-0659-88AF50B9DFA6}"/>
              </a:ext>
            </a:extLst>
          </p:cNvPr>
          <p:cNvSpPr>
            <a:spLocks noGrp="1"/>
          </p:cNvSpPr>
          <p:nvPr>
            <p:ph type="body" sz="quarter" idx="10"/>
          </p:nvPr>
        </p:nvSpPr>
        <p:spPr>
          <a:xfrm>
            <a:off x="1025544" y="2242082"/>
            <a:ext cx="7573575" cy="3948871"/>
          </a:xfrm>
        </p:spPr>
        <p:txBody>
          <a:bodyPr/>
          <a:lstStyle/>
          <a:p>
            <a:r>
              <a:rPr lang="en-GB" sz="2000"/>
              <a:t>Impact:</a:t>
            </a:r>
          </a:p>
          <a:p>
            <a:endParaRPr lang="en-GB" sz="2000" b="0"/>
          </a:p>
          <a:p>
            <a:pPr fontAlgn="base">
              <a:lnSpc>
                <a:spcPct val="100000"/>
              </a:lnSpc>
              <a:spcBef>
                <a:spcPts val="0"/>
              </a:spcBef>
            </a:pPr>
            <a:r>
              <a:rPr lang="en-GB" sz="1800"/>
              <a:t>As a result of attending a ‘Help Your Child Love Maths!’ workshop,</a:t>
            </a:r>
            <a:r>
              <a:rPr lang="en-US" sz="1800"/>
              <a:t>​​</a:t>
            </a:r>
          </a:p>
          <a:p>
            <a:pPr fontAlgn="base">
              <a:lnSpc>
                <a:spcPct val="100000"/>
              </a:lnSpc>
              <a:spcBef>
                <a:spcPts val="0"/>
              </a:spcBef>
            </a:pPr>
            <a:r>
              <a:rPr lang="en-GB" sz="1800" b="0"/>
              <a:t>​</a:t>
            </a:r>
          </a:p>
          <a:p>
            <a:pPr fontAlgn="base">
              <a:lnSpc>
                <a:spcPct val="100000"/>
              </a:lnSpc>
              <a:spcBef>
                <a:spcPts val="0"/>
              </a:spcBef>
            </a:pPr>
            <a:r>
              <a:rPr lang="en-GB" sz="1800"/>
              <a:t>85% </a:t>
            </a:r>
            <a:r>
              <a:rPr lang="en-GB" sz="1800" b="0"/>
              <a:t>of parents/carers feel better able to support their child with maths learning.</a:t>
            </a:r>
            <a:r>
              <a:rPr lang="en-US" sz="1800" b="0"/>
              <a:t>​​</a:t>
            </a:r>
          </a:p>
          <a:p>
            <a:pPr fontAlgn="base">
              <a:lnSpc>
                <a:spcPct val="100000"/>
              </a:lnSpc>
              <a:spcBef>
                <a:spcPts val="0"/>
              </a:spcBef>
            </a:pPr>
            <a:r>
              <a:rPr lang="en-US" sz="1800" b="0"/>
              <a:t>​</a:t>
            </a:r>
          </a:p>
          <a:p>
            <a:pPr fontAlgn="base">
              <a:lnSpc>
                <a:spcPct val="100000"/>
              </a:lnSpc>
              <a:spcBef>
                <a:spcPts val="0"/>
              </a:spcBef>
            </a:pPr>
            <a:r>
              <a:rPr lang="en-GB" sz="1800"/>
              <a:t>80% </a:t>
            </a:r>
            <a:r>
              <a:rPr lang="en-GB" sz="1800" b="0"/>
              <a:t>of parents/carers feel more confident with maths.</a:t>
            </a:r>
            <a:r>
              <a:rPr lang="en-US" sz="1800" b="0"/>
              <a:t>​​</a:t>
            </a:r>
          </a:p>
          <a:p>
            <a:pPr fontAlgn="base">
              <a:lnSpc>
                <a:spcPct val="100000"/>
              </a:lnSpc>
              <a:spcBef>
                <a:spcPts val="0"/>
              </a:spcBef>
            </a:pPr>
            <a:r>
              <a:rPr lang="en-US" sz="1800" b="0"/>
              <a:t>​</a:t>
            </a:r>
          </a:p>
          <a:p>
            <a:pPr fontAlgn="base">
              <a:lnSpc>
                <a:spcPct val="100000"/>
              </a:lnSpc>
              <a:spcBef>
                <a:spcPts val="0"/>
              </a:spcBef>
            </a:pPr>
            <a:r>
              <a:rPr lang="en-GB" sz="1800"/>
              <a:t>80% </a:t>
            </a:r>
            <a:r>
              <a:rPr lang="en-GB" sz="1800" b="0"/>
              <a:t>of parents/carers feel more able to be positive about maths with their child.</a:t>
            </a:r>
            <a:r>
              <a:rPr lang="en-US" sz="1800" b="0"/>
              <a:t>​​</a:t>
            </a:r>
          </a:p>
          <a:p>
            <a:pPr fontAlgn="base">
              <a:lnSpc>
                <a:spcPct val="100000"/>
              </a:lnSpc>
              <a:spcBef>
                <a:spcPts val="0"/>
              </a:spcBef>
            </a:pPr>
            <a:r>
              <a:rPr lang="en-US" sz="1800" b="0"/>
              <a:t>​</a:t>
            </a:r>
          </a:p>
          <a:p>
            <a:pPr fontAlgn="base">
              <a:lnSpc>
                <a:spcPct val="100000"/>
              </a:lnSpc>
              <a:spcBef>
                <a:spcPts val="0"/>
              </a:spcBef>
            </a:pPr>
            <a:r>
              <a:rPr lang="en-GB" sz="1800"/>
              <a:t>75% </a:t>
            </a:r>
            <a:r>
              <a:rPr lang="en-GB" sz="1800" b="0"/>
              <a:t>of parents/carers are more likely to engage in their child’s maths learning.</a:t>
            </a:r>
            <a:endParaRPr lang="en-US" sz="1800" b="0"/>
          </a:p>
          <a:p>
            <a:endParaRPr lang="en-GB" sz="2000" b="0"/>
          </a:p>
        </p:txBody>
      </p:sp>
      <p:pic>
        <p:nvPicPr>
          <p:cNvPr id="13" name="Graphic 12" descr="Harvey Balls 0% with solid fill">
            <a:extLst>
              <a:ext uri="{FF2B5EF4-FFF2-40B4-BE49-F238E27FC236}">
                <a16:creationId xmlns:a16="http://schemas.microsoft.com/office/drawing/2014/main" id="{0BF53286-B475-3417-07D7-787440FE201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CBC1849B-377D-6C2A-1D21-FDA5F2C8F18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D602BFB5-E0BD-779C-B525-D74E8B49E38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3D016275-C7B8-1A1F-3BCA-C2A6008375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178D0E85-1A7F-1917-4E2E-5CC0C59013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E688A176-674A-D4C2-0089-1C1948853CC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571DA8BD-37F5-5A68-4316-9C14ED358E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274B357F-6931-0188-8790-3CBED1BAA1A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2858AD2D-BE7E-F6C0-61C7-4E3CE35310E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150004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12C7F-573B-A67C-DB87-DD75CEAF748A}"/>
            </a:ext>
          </a:extLst>
        </p:cNvPr>
        <p:cNvGrpSpPr/>
        <p:nvPr/>
      </p:nvGrpSpPr>
      <p:grpSpPr>
        <a:xfrm>
          <a:off x="0" y="0"/>
          <a:ext cx="0" cy="0"/>
          <a:chOff x="0" y="0"/>
          <a:chExt cx="0" cy="0"/>
        </a:xfrm>
      </p:grpSpPr>
      <p:sp>
        <p:nvSpPr>
          <p:cNvPr id="5" name="Text Placeholder 1">
            <a:extLst>
              <a:ext uri="{FF2B5EF4-FFF2-40B4-BE49-F238E27FC236}">
                <a16:creationId xmlns:a16="http://schemas.microsoft.com/office/drawing/2014/main" id="{4051DEDC-C1D4-4DD8-DC7F-2AB32D495E00}"/>
              </a:ext>
            </a:extLst>
          </p:cNvPr>
          <p:cNvSpPr>
            <a:spLocks noGrp="1"/>
          </p:cNvSpPr>
          <p:nvPr>
            <p:ph type="body" sz="quarter" idx="13"/>
          </p:nvPr>
        </p:nvSpPr>
        <p:spPr/>
        <p:txBody>
          <a:bodyPr/>
          <a:lstStyle/>
          <a:p>
            <a:r>
              <a:rPr lang="en-GB" sz="3000" b="1"/>
              <a:t>Parent Workshop: Help your Child Love Maths! </a:t>
            </a:r>
          </a:p>
        </p:txBody>
      </p:sp>
      <p:sp>
        <p:nvSpPr>
          <p:cNvPr id="18" name="TextBox 17">
            <a:extLst>
              <a:ext uri="{FF2B5EF4-FFF2-40B4-BE49-F238E27FC236}">
                <a16:creationId xmlns:a16="http://schemas.microsoft.com/office/drawing/2014/main" id="{4E7B4712-6E6B-5BEA-12B6-96E895824943}"/>
              </a:ext>
            </a:extLst>
          </p:cNvPr>
          <p:cNvSpPr txBox="1"/>
          <p:nvPr/>
        </p:nvSpPr>
        <p:spPr>
          <a:xfrm>
            <a:off x="849643" y="2148590"/>
            <a:ext cx="8001476" cy="4124206"/>
          </a:xfrm>
          <a:prstGeom prst="rect">
            <a:avLst/>
          </a:prstGeom>
          <a:noFill/>
        </p:spPr>
        <p:txBody>
          <a:bodyPr wrap="square" lIns="91440" tIns="45720" rIns="91440" bIns="45720" anchor="t">
            <a:spAutoFit/>
          </a:bodyPr>
          <a:lstStyle/>
          <a:p>
            <a:pPr algn="l" rtl="0" fontAlgn="base">
              <a:spcAft>
                <a:spcPts val="600"/>
              </a:spcAft>
            </a:pPr>
            <a:r>
              <a:rPr lang="en-GB" b="1" u="none" strike="noStrike">
                <a:solidFill>
                  <a:srgbClr val="000000"/>
                </a:solidFill>
                <a:effectLst/>
                <a:latin typeface="Lato"/>
                <a:ea typeface="Lato"/>
                <a:cs typeface="Lato"/>
              </a:rPr>
              <a:t>Teacher Feedback</a:t>
            </a:r>
          </a:p>
          <a:p>
            <a:pPr algn="l" rtl="0" fontAlgn="base">
              <a:spcAft>
                <a:spcPts val="600"/>
              </a:spcAft>
            </a:pPr>
            <a:endParaRPr lang="en-GB" b="1" u="none" strike="noStrike">
              <a:solidFill>
                <a:srgbClr val="000000"/>
              </a:solidFill>
              <a:effectLst/>
              <a:latin typeface="Lato"/>
              <a:ea typeface="Lato"/>
              <a:cs typeface="Lato"/>
            </a:endParaRPr>
          </a:p>
          <a:p>
            <a:pPr algn="l" rtl="0" fontAlgn="base"/>
            <a:r>
              <a:rPr lang="en-GB" b="0" i="1" u="none" strike="noStrike">
                <a:solidFill>
                  <a:srgbClr val="000000"/>
                </a:solidFill>
                <a:effectLst/>
                <a:latin typeface="Lato"/>
                <a:ea typeface="Lato"/>
                <a:cs typeface="Lato"/>
              </a:rPr>
              <a:t>“</a:t>
            </a:r>
            <a:r>
              <a:rPr lang="en-GB" i="1">
                <a:solidFill>
                  <a:srgbClr val="000000"/>
                </a:solidFill>
                <a:latin typeface="Lato"/>
                <a:ea typeface="Lato"/>
                <a:cs typeface="Lato"/>
              </a:rPr>
              <a:t>We</a:t>
            </a:r>
            <a:r>
              <a:rPr lang="en-GB" b="0" i="1" u="none" strike="noStrike">
                <a:solidFill>
                  <a:srgbClr val="000000"/>
                </a:solidFill>
                <a:effectLst/>
                <a:latin typeface="Lato"/>
                <a:ea typeface="Lato"/>
                <a:cs typeface="Lato"/>
              </a:rPr>
              <a:t> had 18 adults attend which is absolutely amazing as usually we have 0 for anything maths related. The slides were really useful and really easy for us to use</a:t>
            </a:r>
            <a:r>
              <a:rPr lang="en-GB" i="1">
                <a:solidFill>
                  <a:srgbClr val="000000"/>
                </a:solidFill>
                <a:latin typeface="Lato"/>
                <a:ea typeface="Lato"/>
                <a:cs typeface="Lato"/>
              </a:rPr>
              <a:t>."</a:t>
            </a:r>
            <a:endParaRPr lang="en-GB" i="1">
              <a:latin typeface="Lato"/>
              <a:ea typeface="Lato"/>
              <a:cs typeface="Lato"/>
            </a:endParaRPr>
          </a:p>
          <a:p>
            <a:pPr algn="l"/>
            <a:endParaRPr lang="en-GB" b="1" i="1">
              <a:latin typeface="Lato"/>
              <a:ea typeface="Lato"/>
              <a:cs typeface="Lato"/>
            </a:endParaRPr>
          </a:p>
          <a:p>
            <a:pPr fontAlgn="base"/>
            <a:r>
              <a:rPr lang="en-GB" b="0" i="1" u="none" strike="noStrike">
                <a:solidFill>
                  <a:srgbClr val="000000"/>
                </a:solidFill>
                <a:effectLst/>
                <a:latin typeface="Lato"/>
                <a:ea typeface="Lato"/>
                <a:cs typeface="Lato"/>
              </a:rPr>
              <a:t>“</a:t>
            </a:r>
            <a:r>
              <a:rPr lang="en-GB" i="1">
                <a:solidFill>
                  <a:srgbClr val="000000"/>
                </a:solidFill>
                <a:latin typeface="Lato"/>
                <a:ea typeface="Lato"/>
                <a:cs typeface="Lato"/>
              </a:rPr>
              <a:t>The parents were very interested in the materials shared and liked the coverage about their own anxieties and insecurities around maths. They liked the tips to encourage their children and appeared enthusiastic to follow up what had been discussed.”</a:t>
            </a:r>
          </a:p>
          <a:p>
            <a:endParaRPr lang="en-GB" i="1">
              <a:solidFill>
                <a:srgbClr val="000000"/>
              </a:solidFill>
              <a:latin typeface="Lato"/>
              <a:ea typeface="Lato"/>
              <a:cs typeface="Lato"/>
            </a:endParaRPr>
          </a:p>
          <a:p>
            <a:r>
              <a:rPr lang="en-GB" i="1">
                <a:solidFill>
                  <a:srgbClr val="000000"/>
                </a:solidFill>
                <a:latin typeface="Lato"/>
                <a:ea typeface="Lato"/>
                <a:cs typeface="Lato"/>
              </a:rPr>
              <a:t>"Parents enjoyed the workshop and I found it useful being able to speak to them about how they can support their children at home with maths.“</a:t>
            </a:r>
          </a:p>
          <a:p>
            <a:endParaRPr lang="en-GB" i="1">
              <a:solidFill>
                <a:srgbClr val="000000"/>
              </a:solidFill>
              <a:effectLst/>
              <a:latin typeface="Lato"/>
              <a:ea typeface="Lato"/>
              <a:cs typeface="Lato"/>
            </a:endParaRPr>
          </a:p>
          <a:p>
            <a:r>
              <a:rPr lang="en-GB" i="1">
                <a:solidFill>
                  <a:srgbClr val="000000"/>
                </a:solidFill>
                <a:latin typeface="Lato"/>
                <a:ea typeface="Lato"/>
                <a:cs typeface="Lato"/>
              </a:rPr>
              <a:t>“The parents had a fantastic time and shared their own maths experiences.”</a:t>
            </a:r>
            <a:endParaRPr lang="en-GB" i="1">
              <a:solidFill>
                <a:srgbClr val="000000"/>
              </a:solidFill>
              <a:effectLst/>
              <a:latin typeface="Lato"/>
              <a:ea typeface="Lato"/>
              <a:cs typeface="Lato"/>
            </a:endParaRPr>
          </a:p>
        </p:txBody>
      </p:sp>
      <p:pic>
        <p:nvPicPr>
          <p:cNvPr id="3" name="Graphic 2" descr="Harvey Balls 0% with solid fill">
            <a:extLst>
              <a:ext uri="{FF2B5EF4-FFF2-40B4-BE49-F238E27FC236}">
                <a16:creationId xmlns:a16="http://schemas.microsoft.com/office/drawing/2014/main" id="{ED8C183E-A6C0-8636-F6C5-DA217507DDF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3" name="Graphic 12" descr="Tea with solid fill">
            <a:extLst>
              <a:ext uri="{FF2B5EF4-FFF2-40B4-BE49-F238E27FC236}">
                <a16:creationId xmlns:a16="http://schemas.microsoft.com/office/drawing/2014/main" id="{06851FBF-5215-D15D-54FD-F197F57C1E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D2B9A482-956E-9A25-7016-917DC7D1D3D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683F44BB-6F01-26CF-5FE7-2546939257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BE230121-DC38-B5A6-2655-1003AA4137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FCA917F8-B336-D3C7-079A-6693255DA2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F2C6DB87-36E0-47C6-AC51-0B41880DEA6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0330C08D-BF44-D51C-2D8B-83DFE0CEBDB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59463731-BAC1-DB62-D7AD-DDA1521F64F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326537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00707-C1F4-94F6-64A2-01560C62B04C}"/>
            </a:ext>
          </a:extLst>
        </p:cNvPr>
        <p:cNvGrpSpPr/>
        <p:nvPr/>
      </p:nvGrpSpPr>
      <p:grpSpPr>
        <a:xfrm>
          <a:off x="0" y="0"/>
          <a:ext cx="0" cy="0"/>
          <a:chOff x="0" y="0"/>
          <a:chExt cx="0" cy="0"/>
        </a:xfrm>
      </p:grpSpPr>
      <p:sp>
        <p:nvSpPr>
          <p:cNvPr id="5" name="Text Placeholder 1">
            <a:extLst>
              <a:ext uri="{FF2B5EF4-FFF2-40B4-BE49-F238E27FC236}">
                <a16:creationId xmlns:a16="http://schemas.microsoft.com/office/drawing/2014/main" id="{1E0A6358-F465-E6B2-4316-AFFDEC0AD933}"/>
              </a:ext>
            </a:extLst>
          </p:cNvPr>
          <p:cNvSpPr>
            <a:spLocks noGrp="1"/>
          </p:cNvSpPr>
          <p:nvPr>
            <p:ph type="body" sz="quarter" idx="13"/>
          </p:nvPr>
        </p:nvSpPr>
        <p:spPr/>
        <p:txBody>
          <a:bodyPr/>
          <a:lstStyle/>
          <a:p>
            <a:r>
              <a:rPr lang="en-GB" sz="3000" b="1"/>
              <a:t>Parent Workshop: Help your Child Love Maths! </a:t>
            </a:r>
          </a:p>
        </p:txBody>
      </p:sp>
      <p:sp>
        <p:nvSpPr>
          <p:cNvPr id="18" name="TextBox 17">
            <a:extLst>
              <a:ext uri="{FF2B5EF4-FFF2-40B4-BE49-F238E27FC236}">
                <a16:creationId xmlns:a16="http://schemas.microsoft.com/office/drawing/2014/main" id="{828F0E7E-1802-08C3-EE7E-EADCF0B12233}"/>
              </a:ext>
            </a:extLst>
          </p:cNvPr>
          <p:cNvSpPr txBox="1"/>
          <p:nvPr/>
        </p:nvSpPr>
        <p:spPr>
          <a:xfrm>
            <a:off x="972766" y="2372564"/>
            <a:ext cx="7480570" cy="4016484"/>
          </a:xfrm>
          <a:prstGeom prst="rect">
            <a:avLst/>
          </a:prstGeom>
          <a:noFill/>
        </p:spPr>
        <p:txBody>
          <a:bodyPr wrap="square" lIns="91440" tIns="45720" rIns="91440" bIns="45720" anchor="t">
            <a:spAutoFit/>
          </a:bodyPr>
          <a:lstStyle/>
          <a:p>
            <a:pPr algn="l" rtl="0" fontAlgn="base">
              <a:lnSpc>
                <a:spcPts val="2025"/>
              </a:lnSpc>
              <a:spcAft>
                <a:spcPts val="600"/>
              </a:spcAft>
            </a:pPr>
            <a:r>
              <a:rPr lang="en-GB" sz="1800" b="1" u="none" strike="noStrike">
                <a:solidFill>
                  <a:srgbClr val="000000"/>
                </a:solidFill>
                <a:effectLst/>
                <a:latin typeface="Lato"/>
                <a:ea typeface="Lato"/>
                <a:cs typeface="Lato"/>
              </a:rPr>
              <a:t>Parent/Carer Feedback</a:t>
            </a:r>
          </a:p>
          <a:p>
            <a:pPr algn="l" rtl="0" fontAlgn="base">
              <a:lnSpc>
                <a:spcPts val="2025"/>
              </a:lnSpc>
            </a:pPr>
            <a:endParaRPr lang="en-GB" sz="1800" b="0" i="1" u="none" strike="noStrike">
              <a:solidFill>
                <a:srgbClr val="000000"/>
              </a:solidFill>
              <a:effectLst/>
              <a:latin typeface="Lato"/>
              <a:ea typeface="Lato"/>
              <a:cs typeface="Lato"/>
            </a:endParaRPr>
          </a:p>
          <a:p>
            <a:pPr algn="l" rtl="0" fontAlgn="base">
              <a:lnSpc>
                <a:spcPts val="2025"/>
              </a:lnSpc>
            </a:pPr>
            <a:r>
              <a:rPr lang="en-GB" sz="1800" b="0" i="1" u="none" strike="noStrike">
                <a:solidFill>
                  <a:srgbClr val="000000"/>
                </a:solidFill>
                <a:effectLst/>
                <a:latin typeface="Lato"/>
                <a:ea typeface="Lato"/>
                <a:cs typeface="Lato"/>
              </a:rPr>
              <a:t>“I had a great time and I’m more of a maths fan now.”</a:t>
            </a:r>
            <a:r>
              <a:rPr lang="en-US" sz="1800" b="0" i="1">
                <a:solidFill>
                  <a:srgbClr val="000000"/>
                </a:solidFill>
                <a:effectLst/>
                <a:latin typeface="Lato"/>
                <a:ea typeface="Lato"/>
                <a:cs typeface="Lato"/>
              </a:rPr>
              <a:t>​</a:t>
            </a:r>
            <a:endParaRPr lang="en-US" b="0" i="1">
              <a:solidFill>
                <a:srgbClr val="000000"/>
              </a:solidFill>
              <a:effectLst/>
              <a:latin typeface="Lato"/>
              <a:ea typeface="Lato"/>
              <a:cs typeface="Lato"/>
            </a:endParaRPr>
          </a:p>
          <a:p>
            <a:pPr algn="l" rtl="0" fontAlgn="base">
              <a:lnSpc>
                <a:spcPts val="2025"/>
              </a:lnSpc>
            </a:pPr>
            <a:r>
              <a:rPr lang="en-GB" sz="1800" b="0" i="1">
                <a:solidFill>
                  <a:srgbClr val="000000"/>
                </a:solidFill>
                <a:effectLst/>
                <a:latin typeface="Lato"/>
                <a:ea typeface="Lato"/>
                <a:cs typeface="Lato"/>
              </a:rPr>
              <a:t>​</a:t>
            </a:r>
            <a:endParaRPr lang="en-GB" b="0" i="1">
              <a:solidFill>
                <a:srgbClr val="000000"/>
              </a:solidFill>
              <a:effectLst/>
              <a:latin typeface="Lato"/>
              <a:ea typeface="Lato"/>
              <a:cs typeface="Lato"/>
            </a:endParaRPr>
          </a:p>
          <a:p>
            <a:pPr algn="l" rtl="0" fontAlgn="base">
              <a:lnSpc>
                <a:spcPts val="2025"/>
              </a:lnSpc>
            </a:pPr>
            <a:r>
              <a:rPr lang="en-GB" sz="1800" b="0" i="1" u="none" strike="noStrike">
                <a:solidFill>
                  <a:srgbClr val="000000"/>
                </a:solidFill>
                <a:effectLst/>
                <a:latin typeface="Lato"/>
                <a:ea typeface="Lato"/>
                <a:cs typeface="Lato"/>
              </a:rPr>
              <a:t>“I say those things all the time and now I know what I could say instead.”</a:t>
            </a:r>
            <a:r>
              <a:rPr lang="en-US" sz="1800" b="0" i="1">
                <a:solidFill>
                  <a:srgbClr val="000000"/>
                </a:solidFill>
                <a:effectLst/>
                <a:latin typeface="Lato"/>
                <a:ea typeface="Lato"/>
                <a:cs typeface="Lato"/>
              </a:rPr>
              <a:t>​</a:t>
            </a:r>
            <a:endParaRPr lang="en-US" b="0" i="1">
              <a:solidFill>
                <a:srgbClr val="000000"/>
              </a:solidFill>
              <a:effectLst/>
              <a:latin typeface="Lato"/>
              <a:ea typeface="Lato"/>
              <a:cs typeface="Lato"/>
            </a:endParaRPr>
          </a:p>
          <a:p>
            <a:pPr algn="l" rtl="0" fontAlgn="base">
              <a:lnSpc>
                <a:spcPts val="2025"/>
              </a:lnSpc>
            </a:pPr>
            <a:r>
              <a:rPr lang="en-GB" sz="1800" b="0" i="1">
                <a:solidFill>
                  <a:srgbClr val="000000"/>
                </a:solidFill>
                <a:effectLst/>
                <a:latin typeface="Lato"/>
                <a:ea typeface="Lato"/>
                <a:cs typeface="Lato"/>
              </a:rPr>
              <a:t>​</a:t>
            </a:r>
            <a:endParaRPr lang="en-GB" b="0" i="1">
              <a:solidFill>
                <a:srgbClr val="000000"/>
              </a:solidFill>
              <a:effectLst/>
              <a:latin typeface="Lato"/>
              <a:ea typeface="Lato"/>
              <a:cs typeface="Lato"/>
            </a:endParaRPr>
          </a:p>
          <a:p>
            <a:pPr algn="l" rtl="0" fontAlgn="base">
              <a:lnSpc>
                <a:spcPts val="2025"/>
              </a:lnSpc>
            </a:pPr>
            <a:r>
              <a:rPr lang="en-GB" sz="1800" b="0" i="1" u="none" strike="noStrike">
                <a:solidFill>
                  <a:srgbClr val="000000"/>
                </a:solidFill>
                <a:effectLst/>
                <a:latin typeface="Lato"/>
                <a:ea typeface="Lato"/>
                <a:cs typeface="Lato"/>
              </a:rPr>
              <a:t>“</a:t>
            </a:r>
            <a:r>
              <a:rPr lang="en-GB" i="1">
                <a:solidFill>
                  <a:srgbClr val="000000"/>
                </a:solidFill>
                <a:latin typeface="Lato"/>
                <a:ea typeface="Lato"/>
                <a:cs typeface="Lato"/>
              </a:rPr>
              <a:t>The workshop was fun, interactive and informative. We loved it.”</a:t>
            </a:r>
          </a:p>
          <a:p>
            <a:pPr algn="l" rtl="0" fontAlgn="base">
              <a:lnSpc>
                <a:spcPts val="2025"/>
              </a:lnSpc>
            </a:pPr>
            <a:endParaRPr lang="en-GB" sz="1800" b="0" i="1" u="none" strike="noStrike">
              <a:solidFill>
                <a:srgbClr val="000000"/>
              </a:solidFill>
              <a:effectLst/>
              <a:latin typeface="Lato"/>
              <a:ea typeface="Lato"/>
              <a:cs typeface="Lato"/>
            </a:endParaRPr>
          </a:p>
          <a:p>
            <a:pPr algn="l" rtl="0" fontAlgn="base">
              <a:lnSpc>
                <a:spcPts val="2025"/>
              </a:lnSpc>
            </a:pPr>
            <a:r>
              <a:rPr lang="en-GB" sz="1800" b="0" i="1" u="none" strike="noStrike">
                <a:solidFill>
                  <a:srgbClr val="000000"/>
                </a:solidFill>
                <a:effectLst/>
                <a:latin typeface="Lato"/>
                <a:ea typeface="Lato"/>
                <a:cs typeface="Lato"/>
              </a:rPr>
              <a:t>“We had lots of fun. It is a great idea to do these sessions as they help adults as well as kids.”</a:t>
            </a:r>
            <a:r>
              <a:rPr lang="en-US" sz="1800" b="0" i="1">
                <a:solidFill>
                  <a:srgbClr val="000000"/>
                </a:solidFill>
                <a:effectLst/>
                <a:latin typeface="Lato"/>
                <a:ea typeface="Lato"/>
                <a:cs typeface="Lato"/>
              </a:rPr>
              <a:t>​</a:t>
            </a:r>
            <a:endParaRPr lang="en-US" b="0" i="1">
              <a:solidFill>
                <a:srgbClr val="000000"/>
              </a:solidFill>
              <a:effectLst/>
              <a:latin typeface="Lato"/>
              <a:ea typeface="Lato"/>
              <a:cs typeface="Lato"/>
            </a:endParaRPr>
          </a:p>
          <a:p>
            <a:pPr>
              <a:lnSpc>
                <a:spcPts val="2025"/>
              </a:lnSpc>
            </a:pPr>
            <a:endParaRPr lang="en-US" i="1">
              <a:solidFill>
                <a:srgbClr val="000000"/>
              </a:solidFill>
              <a:latin typeface="Lato"/>
              <a:ea typeface="Lato"/>
              <a:cs typeface="Lato"/>
            </a:endParaRPr>
          </a:p>
          <a:p>
            <a:pPr>
              <a:lnSpc>
                <a:spcPts val="2025"/>
              </a:lnSpc>
            </a:pPr>
            <a:r>
              <a:rPr lang="en-US" i="1">
                <a:solidFill>
                  <a:srgbClr val="000000"/>
                </a:solidFill>
                <a:latin typeface="Lato"/>
                <a:ea typeface="Lato"/>
                <a:cs typeface="Lato"/>
              </a:rPr>
              <a:t>"Lovely morning learning ways to help build children's confidence."</a:t>
            </a:r>
          </a:p>
          <a:p>
            <a:pPr>
              <a:lnSpc>
                <a:spcPts val="2025"/>
              </a:lnSpc>
            </a:pPr>
            <a:endParaRPr lang="en-US" i="1">
              <a:solidFill>
                <a:srgbClr val="000000"/>
              </a:solidFill>
              <a:latin typeface="Lato"/>
              <a:ea typeface="Lato"/>
              <a:cs typeface="Lato"/>
            </a:endParaRPr>
          </a:p>
          <a:p>
            <a:pPr>
              <a:lnSpc>
                <a:spcPts val="2025"/>
              </a:lnSpc>
            </a:pPr>
            <a:r>
              <a:rPr lang="en-US" i="1">
                <a:solidFill>
                  <a:srgbClr val="000000"/>
                </a:solidFill>
                <a:latin typeface="Lato"/>
                <a:ea typeface="Lato"/>
                <a:cs typeface="Lato"/>
              </a:rPr>
              <a:t>"Very good and helpful to know how to help my child at home with maths."</a:t>
            </a:r>
          </a:p>
          <a:p>
            <a:pPr algn="l" rtl="0" fontAlgn="base">
              <a:lnSpc>
                <a:spcPts val="2025"/>
              </a:lnSpc>
            </a:pPr>
            <a:endParaRPr lang="en-GB" b="0" i="0">
              <a:solidFill>
                <a:srgbClr val="000000"/>
              </a:solidFill>
              <a:effectLst/>
              <a:latin typeface="Lato"/>
              <a:ea typeface="Lato"/>
              <a:cs typeface="Lato"/>
            </a:endParaRPr>
          </a:p>
        </p:txBody>
      </p:sp>
      <p:pic>
        <p:nvPicPr>
          <p:cNvPr id="3" name="Graphic 2" descr="Harvey Balls 0% with solid fill">
            <a:extLst>
              <a:ext uri="{FF2B5EF4-FFF2-40B4-BE49-F238E27FC236}">
                <a16:creationId xmlns:a16="http://schemas.microsoft.com/office/drawing/2014/main" id="{CD37B228-F66A-782F-2256-030363751AC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3" name="Graphic 12" descr="Tea with solid fill">
            <a:extLst>
              <a:ext uri="{FF2B5EF4-FFF2-40B4-BE49-F238E27FC236}">
                <a16:creationId xmlns:a16="http://schemas.microsoft.com/office/drawing/2014/main" id="{20C1EF9D-F484-1633-8F9D-8BF63ACE93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11E1BCFB-8DEC-3C63-E39E-E79282F1E8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F600E753-FBB1-EC75-051D-D564071D7F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7FC19B0A-D6DE-5065-C805-C9264E8174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3AF45233-7B53-B008-340F-34A0D1612C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6618AF99-AE62-88D7-3BD1-057D95A7E2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40063D6B-396F-7D6A-2E9D-EA6B88C5D26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590E668D-98FD-0250-D24D-57C384DD2B3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131332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95AA999-05BF-519B-D056-5F65C3AF6705}"/>
              </a:ext>
            </a:extLst>
          </p:cNvPr>
          <p:cNvSpPr>
            <a:spLocks noGrp="1"/>
          </p:cNvSpPr>
          <p:nvPr>
            <p:ph type="body" sz="quarter" idx="13"/>
          </p:nvPr>
        </p:nvSpPr>
        <p:spPr/>
        <p:txBody>
          <a:bodyPr/>
          <a:lstStyle/>
          <a:p>
            <a:r>
              <a:rPr lang="en-GB" sz="3000" b="1"/>
              <a:t>Parent Workshop: Help your Child Love Maths! </a:t>
            </a:r>
          </a:p>
        </p:txBody>
      </p:sp>
      <p:pic>
        <p:nvPicPr>
          <p:cNvPr id="15" name="Picture 14">
            <a:extLst>
              <a:ext uri="{FF2B5EF4-FFF2-40B4-BE49-F238E27FC236}">
                <a16:creationId xmlns:a16="http://schemas.microsoft.com/office/drawing/2014/main" id="{52409574-6680-3F61-AFB2-EB8C4F216B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1046" y="2901938"/>
            <a:ext cx="4027119" cy="2281164"/>
          </a:xfrm>
          <a:prstGeom prst="rect">
            <a:avLst/>
          </a:prstGeom>
        </p:spPr>
      </p:pic>
      <p:pic>
        <p:nvPicPr>
          <p:cNvPr id="13" name="Graphic 12" descr="Harvey Balls 0% with solid fill">
            <a:extLst>
              <a:ext uri="{FF2B5EF4-FFF2-40B4-BE49-F238E27FC236}">
                <a16:creationId xmlns:a16="http://schemas.microsoft.com/office/drawing/2014/main" id="{748D5532-3F55-8722-C3EA-46F72EF5D28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514145BD-B2FD-A3D1-4FF0-947435EDEAE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A712A569-AD63-B999-4EE9-6FF8DCD7B9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9FB6655E-69D6-AB06-8CA2-87992E6B7C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959A29FF-B24D-3D1B-BE8C-84F2AB468A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1BEF65A1-4C3A-E767-4162-7D7E918F148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EA575184-A1A6-DB57-86DF-F8F003BBCA3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658C4900-64B0-B330-1EF8-74D63301F50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6C2A9C18-1266-3681-A6D3-2100BFD6A30E}"/>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pic>
        <p:nvPicPr>
          <p:cNvPr id="6" name="NCW25 - HELP CHILDREN LOVE MATHS 2">
            <a:hlinkClick r:id="" action="ppaction://media"/>
            <a:extLst>
              <a:ext uri="{FF2B5EF4-FFF2-40B4-BE49-F238E27FC236}">
                <a16:creationId xmlns:a16="http://schemas.microsoft.com/office/drawing/2014/main" id="{57B6A23E-9A0F-9BD0-9E73-F22F45408C75}"/>
              </a:ext>
            </a:extLst>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5704330" y="1913843"/>
            <a:ext cx="2590509" cy="4605349"/>
          </a:xfrm>
          <a:prstGeom prst="rect">
            <a:avLst/>
          </a:prstGeom>
        </p:spPr>
      </p:pic>
    </p:spTree>
    <p:extLst>
      <p:ext uri="{BB962C8B-B14F-4D97-AF65-F5344CB8AC3E}">
        <p14:creationId xmlns:p14="http://schemas.microsoft.com/office/powerpoint/2010/main" val="82861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9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Housekeeping</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818292" y="2465337"/>
            <a:ext cx="4064953" cy="2984119"/>
          </a:xfrm>
        </p:spPr>
        <p:txBody>
          <a:bodyPr/>
          <a:lstStyle/>
          <a:p>
            <a:pPr marL="285750" indent="-285750" algn="l" rtl="0" fontAlgn="base">
              <a:buFont typeface="Arial" panose="020B0604020202020204" pitchFamily="34" charset="0"/>
              <a:buChar char="•"/>
            </a:pPr>
            <a:r>
              <a:rPr lang="en-GB" sz="2400" b="0" i="0" u="none" strike="noStrike">
                <a:solidFill>
                  <a:srgbClr val="000000"/>
                </a:solidFill>
                <a:effectLst/>
                <a:latin typeface="Lato" panose="020F0502020204030203" pitchFamily="34" charset="0"/>
              </a:rPr>
              <a:t>Keep microphones on mute unless speaking</a:t>
            </a:r>
          </a:p>
          <a:p>
            <a:pPr marL="285750" indent="-285750" fontAlgn="base">
              <a:buFont typeface="Arial" panose="020B0604020202020204" pitchFamily="34" charset="0"/>
              <a:buChar char="•"/>
            </a:pPr>
            <a:r>
              <a:rPr lang="en-GB" sz="2400" b="0">
                <a:solidFill>
                  <a:srgbClr val="000000"/>
                </a:solidFill>
                <a:latin typeface="Lato" panose="020F0502020204030203" pitchFamily="34" charset="0"/>
              </a:rPr>
              <a:t>Where possible, please have your camera on</a:t>
            </a:r>
          </a:p>
          <a:p>
            <a:pPr marL="285750" indent="-285750" algn="l" rtl="0" fontAlgn="base">
              <a:buFont typeface="Arial" panose="020B0604020202020204" pitchFamily="34" charset="0"/>
              <a:buChar char="•"/>
            </a:pPr>
            <a:r>
              <a:rPr lang="en-GB" sz="2400" b="0">
                <a:solidFill>
                  <a:srgbClr val="000000"/>
                </a:solidFill>
                <a:latin typeface="Lato" panose="020F0502020204030203" pitchFamily="34" charset="0"/>
              </a:rPr>
              <a:t>Change your name to be first name + surname using the three dots next to your name </a:t>
            </a:r>
          </a:p>
        </p:txBody>
      </p:sp>
      <p:pic>
        <p:nvPicPr>
          <p:cNvPr id="4" name="Picture 3" descr="A screenshot of a computer&#10;&#10;Description automatically generated with medium confidence">
            <a:extLst>
              <a:ext uri="{FF2B5EF4-FFF2-40B4-BE49-F238E27FC236}">
                <a16:creationId xmlns:a16="http://schemas.microsoft.com/office/drawing/2014/main" id="{4F308866-8290-EC7F-0B54-82863077C982}"/>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057040" y="2352070"/>
            <a:ext cx="3936351" cy="3097386"/>
          </a:xfrm>
          <a:prstGeom prst="rect">
            <a:avLst/>
          </a:prstGeom>
        </p:spPr>
      </p:pic>
    </p:spTree>
    <p:extLst>
      <p:ext uri="{BB962C8B-B14F-4D97-AF65-F5344CB8AC3E}">
        <p14:creationId xmlns:p14="http://schemas.microsoft.com/office/powerpoint/2010/main" val="4028383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995AA999-05BF-519B-D056-5F65C3AF6705}"/>
              </a:ext>
            </a:extLst>
          </p:cNvPr>
          <p:cNvSpPr>
            <a:spLocks noGrp="1"/>
          </p:cNvSpPr>
          <p:nvPr>
            <p:ph type="body" sz="quarter" idx="13"/>
          </p:nvPr>
        </p:nvSpPr>
        <p:spPr/>
        <p:txBody>
          <a:bodyPr/>
          <a:lstStyle/>
          <a:p>
            <a:r>
              <a:rPr lang="en-GB" sz="3000" b="1"/>
              <a:t>Parent Workshop: Help your Child Love Maths! </a:t>
            </a:r>
          </a:p>
        </p:txBody>
      </p:sp>
      <p:sp>
        <p:nvSpPr>
          <p:cNvPr id="3" name="Text Placeholder 2">
            <a:extLst>
              <a:ext uri="{FF2B5EF4-FFF2-40B4-BE49-F238E27FC236}">
                <a16:creationId xmlns:a16="http://schemas.microsoft.com/office/drawing/2014/main" id="{5419B2BD-34D7-E18C-D3D6-7C36E070C45B}"/>
              </a:ext>
            </a:extLst>
          </p:cNvPr>
          <p:cNvSpPr>
            <a:spLocks noGrp="1"/>
          </p:cNvSpPr>
          <p:nvPr>
            <p:ph type="body" sz="quarter" idx="10"/>
          </p:nvPr>
        </p:nvSpPr>
        <p:spPr>
          <a:xfrm>
            <a:off x="885552" y="2235085"/>
            <a:ext cx="4651899" cy="4208944"/>
          </a:xfrm>
        </p:spPr>
        <p:txBody>
          <a:bodyPr lIns="91440" tIns="45720" rIns="91440" bIns="45720" anchor="t"/>
          <a:lstStyle/>
          <a:p>
            <a:pPr algn="l" rtl="0" fontAlgn="base"/>
            <a:r>
              <a:rPr lang="en-GB" sz="2000" i="0" u="none" strike="noStrike">
                <a:effectLst/>
                <a:latin typeface="Lato" panose="020F0502020204030203" pitchFamily="34" charset="0"/>
                <a:ea typeface="Lato" panose="020F0502020204030203" pitchFamily="34" charset="0"/>
                <a:cs typeface="Lato" panose="020F0502020204030203" pitchFamily="34" charset="0"/>
              </a:rPr>
              <a:t>Next steps:</a:t>
            </a:r>
          </a:p>
          <a:p>
            <a:pPr algn="l" rtl="0" fontAlgn="base"/>
            <a:endParaRPr lang="en-US" sz="2000" b="0" i="0">
              <a:effectLst/>
              <a:latin typeface="Lato" panose="020F0502020204030203" pitchFamily="34" charset="0"/>
              <a:ea typeface="Lato" panose="020F0502020204030203" pitchFamily="34" charset="0"/>
              <a:cs typeface="Lato" panose="020F0502020204030203" pitchFamily="34" charset="0"/>
            </a:endParaRPr>
          </a:p>
          <a:p>
            <a:pPr marL="342900" indent="-342900" algn="l" rtl="0" fontAlgn="base">
              <a:buFont typeface="Arial" panose="020B0604020202020204" pitchFamily="34" charset="0"/>
              <a:buChar char="•"/>
            </a:pPr>
            <a:r>
              <a:rPr lang="en-US" sz="2000" b="0" i="0">
                <a:effectLst/>
                <a:latin typeface="Lato" panose="020F0502020204030203" pitchFamily="34" charset="0"/>
                <a:ea typeface="Lato" panose="020F0502020204030203" pitchFamily="34" charset="0"/>
                <a:cs typeface="Lato" panose="020F0502020204030203" pitchFamily="34" charset="0"/>
              </a:rPr>
              <a:t>Schedule time and date</a:t>
            </a:r>
          </a:p>
          <a:p>
            <a:pPr marL="342900" indent="-342900" algn="l" rtl="0" fontAlgn="base">
              <a:buFont typeface="Arial" panose="020B0604020202020204" pitchFamily="34" charset="0"/>
              <a:buChar char="•"/>
            </a:pPr>
            <a:r>
              <a:rPr lang="en-US" sz="2000" b="0">
                <a:latin typeface="Lato" panose="020F0502020204030203" pitchFamily="34" charset="0"/>
                <a:ea typeface="Lato" panose="020F0502020204030203" pitchFamily="34" charset="0"/>
                <a:cs typeface="Lato" panose="020F0502020204030203" pitchFamily="34" charset="0"/>
              </a:rPr>
              <a:t>Advertise to parents/carers using messaging templates and poster from National Numeracy</a:t>
            </a:r>
          </a:p>
          <a:p>
            <a:pPr marL="342900" indent="-342900" algn="l" rtl="0" fontAlgn="base">
              <a:buFont typeface="Arial" panose="020B0604020202020204" pitchFamily="34" charset="0"/>
              <a:buChar char="•"/>
            </a:pPr>
            <a:r>
              <a:rPr lang="en-US" sz="2000" b="0" i="0">
                <a:effectLst/>
                <a:latin typeface="Lato" panose="020F0502020204030203" pitchFamily="34" charset="0"/>
                <a:ea typeface="Lato" panose="020F0502020204030203" pitchFamily="34" charset="0"/>
                <a:cs typeface="Lato" panose="020F0502020204030203" pitchFamily="34" charset="0"/>
              </a:rPr>
              <a:t>After each workshop, inform National Numeracy of the date and number of attendees (either by email or through the Forum survey)</a:t>
            </a:r>
          </a:p>
          <a:p>
            <a:pPr marL="342900" indent="-342900">
              <a:buFont typeface="Arial" panose="020B0604020202020204" pitchFamily="34" charset="0"/>
              <a:buChar char="•"/>
            </a:pPr>
            <a:r>
              <a:rPr lang="en-US" sz="2000" b="0">
                <a:latin typeface="Lato"/>
                <a:ea typeface="Lato"/>
                <a:cs typeface="Lato"/>
              </a:rPr>
              <a:t>Feedback</a:t>
            </a:r>
          </a:p>
        </p:txBody>
      </p:sp>
      <p:pic>
        <p:nvPicPr>
          <p:cNvPr id="15" name="Picture 14" descr="A person standing in front of a large screen&#10;&#10;Description automatically generated">
            <a:extLst>
              <a:ext uri="{FF2B5EF4-FFF2-40B4-BE49-F238E27FC236}">
                <a16:creationId xmlns:a16="http://schemas.microsoft.com/office/drawing/2014/main" id="{E68EABBE-7D7D-EDCF-1051-5853CC24E7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37451" y="2120708"/>
            <a:ext cx="2845290" cy="3793720"/>
          </a:xfrm>
          <a:prstGeom prst="rect">
            <a:avLst/>
          </a:prstGeom>
        </p:spPr>
      </p:pic>
      <p:pic>
        <p:nvPicPr>
          <p:cNvPr id="14" name="Graphic 13" descr="Harvey Balls 0% with solid fill">
            <a:extLst>
              <a:ext uri="{FF2B5EF4-FFF2-40B4-BE49-F238E27FC236}">
                <a16:creationId xmlns:a16="http://schemas.microsoft.com/office/drawing/2014/main" id="{AC6C57A3-F576-7BD3-58B4-1CDFC674045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2E48418C-E67E-A2BC-A816-50BC2DFBF3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25ACFE12-7BC5-E260-C2F5-925904B65C6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1255F19C-846A-4F4A-3836-70C98A2D56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F99BFA67-1925-BCB3-38E0-8B88F82A6D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D68D49A5-E1F1-CDE9-7D18-4AB018C14D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EF9BE28F-753F-59F3-DDDD-16B3644DC4D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1E90C5F9-9F7F-0F94-CE7D-F9BD41726A6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8616011E-F68E-E78B-75F3-48817927D81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142564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3AD533-01DE-C7CB-D6A8-C5B5F94D432D}"/>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4FF4540C-5413-43CB-AE50-DCCEBED229B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1ABDA20B-0134-0510-E6F4-D605F285206D}"/>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1EC5B9A8-D1B6-098E-B62B-F3EA40902209}"/>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FA2A805C-6209-9A3A-3520-5F453185EF8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C177216F-0DB6-DED9-9691-90BE79633CC2}"/>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FB81CB46-01B7-D47B-53E4-E70CD708DFFF}"/>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5037B51-6ECE-98CE-A799-B73342A6D33B}"/>
              </a:ext>
            </a:extLst>
          </p:cNvPr>
          <p:cNvSpPr/>
          <p:nvPr/>
        </p:nvSpPr>
        <p:spPr>
          <a:xfrm>
            <a:off x="1214438" y="2741662"/>
            <a:ext cx="6715125" cy="9233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A47B2CF1-AA0D-581A-7225-BC67263F53B2}"/>
              </a:ext>
            </a:extLst>
          </p:cNvPr>
          <p:cNvSpPr txBox="1"/>
          <p:nvPr/>
        </p:nvSpPr>
        <p:spPr>
          <a:xfrm>
            <a:off x="1214437" y="2864773"/>
            <a:ext cx="6701210" cy="67710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rtl="0" fontAlgn="base"/>
            <a:r>
              <a:rPr lang="en-GB" sz="2200" b="1">
                <a:solidFill>
                  <a:srgbClr val="0AB9EE"/>
                </a:solidFill>
                <a:latin typeface="Rubik SemiBold"/>
                <a:ea typeface="Lato"/>
                <a:cs typeface="Lato"/>
              </a:rPr>
              <a:t>Objective: </a:t>
            </a:r>
            <a:r>
              <a:rPr lang="en-GB" sz="2200" b="1" i="0">
                <a:solidFill>
                  <a:srgbClr val="0AB9EE"/>
                </a:solidFill>
                <a:effectLst/>
                <a:latin typeface="Rubik SemiBold"/>
              </a:rPr>
              <a:t>Discover ways to support children to develop positive attitudes towards maths. </a:t>
            </a:r>
            <a:r>
              <a:rPr lang="en-GB" sz="2000" b="1" i="0">
                <a:solidFill>
                  <a:srgbClr val="0AB9EE"/>
                </a:solidFill>
                <a:effectLst/>
                <a:latin typeface="Rubik SemiBold"/>
              </a:rPr>
              <a:t> </a:t>
            </a:r>
          </a:p>
        </p:txBody>
      </p:sp>
    </p:spTree>
    <p:extLst>
      <p:ext uri="{BB962C8B-B14F-4D97-AF65-F5344CB8AC3E}">
        <p14:creationId xmlns:p14="http://schemas.microsoft.com/office/powerpoint/2010/main" val="20824977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1FCA8-E881-059C-A9F4-1417EC70936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E46D79-EA23-2344-8109-B8934067E15A}"/>
              </a:ext>
            </a:extLst>
          </p:cNvPr>
          <p:cNvSpPr>
            <a:spLocks noGrp="1"/>
          </p:cNvSpPr>
          <p:nvPr>
            <p:ph type="body" sz="quarter" idx="13"/>
          </p:nvPr>
        </p:nvSpPr>
        <p:spPr/>
        <p:txBody>
          <a:bodyPr/>
          <a:lstStyle/>
          <a:p>
            <a:r>
              <a:rPr lang="en-GB" sz="3000" b="1"/>
              <a:t>National Numeracy’s top tips for families</a:t>
            </a:r>
          </a:p>
        </p:txBody>
      </p:sp>
      <p:pic>
        <p:nvPicPr>
          <p:cNvPr id="7" name="Picture 6" descr="A group of people standing and dancing&#10;&#10;AI-generated content may be incorrect.">
            <a:extLst>
              <a:ext uri="{FF2B5EF4-FFF2-40B4-BE49-F238E27FC236}">
                <a16:creationId xmlns:a16="http://schemas.microsoft.com/office/drawing/2014/main" id="{4C55291B-1056-49B9-7FD5-D812CBD08E0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2017" y="2013551"/>
            <a:ext cx="8079101" cy="4679908"/>
          </a:xfrm>
          <a:prstGeom prst="rect">
            <a:avLst/>
          </a:prstGeom>
        </p:spPr>
      </p:pic>
      <p:pic>
        <p:nvPicPr>
          <p:cNvPr id="3" name="Graphic 2" descr="Harvey Balls 0% with solid fill">
            <a:extLst>
              <a:ext uri="{FF2B5EF4-FFF2-40B4-BE49-F238E27FC236}">
                <a16:creationId xmlns:a16="http://schemas.microsoft.com/office/drawing/2014/main" id="{85C469DD-4253-7604-9A8F-A3B753FA1B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2A0FEED9-E2C0-1063-4C6C-95F4AB20F31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B6219AD6-EFCB-7C9C-8253-2691B9B724E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6" name="Graphic 5" descr="Harvey Balls 100% with solid fill">
            <a:extLst>
              <a:ext uri="{FF2B5EF4-FFF2-40B4-BE49-F238E27FC236}">
                <a16:creationId xmlns:a16="http://schemas.microsoft.com/office/drawing/2014/main" id="{0447DF76-625A-91A8-90E1-8A51DD69E9F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8" name="Graphic 7" descr="Harvey Balls 65% with solid fill">
            <a:extLst>
              <a:ext uri="{FF2B5EF4-FFF2-40B4-BE49-F238E27FC236}">
                <a16:creationId xmlns:a16="http://schemas.microsoft.com/office/drawing/2014/main" id="{F3BC0270-CA1F-7BE4-20EB-712BCF19F61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36322AD8-622A-D3DB-D202-8674FCAE6A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61DDCB1C-9ABC-C178-93DF-0BCEB6BF2C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E50E06F3-54C8-E42C-1C79-58F13080BA8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FBCA9E5D-C9DA-9F90-D53A-9B1A8D4486E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1576022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Point out the maths in everyday life</a:t>
            </a:r>
          </a:p>
        </p:txBody>
      </p:sp>
      <p:sp>
        <p:nvSpPr>
          <p:cNvPr id="3" name="Text Placeholder 4">
            <a:extLst>
              <a:ext uri="{FF2B5EF4-FFF2-40B4-BE49-F238E27FC236}">
                <a16:creationId xmlns:a16="http://schemas.microsoft.com/office/drawing/2014/main" id="{F73297BD-AB09-F81C-33E4-55B1CB1C42A1}"/>
              </a:ext>
            </a:extLst>
          </p:cNvPr>
          <p:cNvSpPr>
            <a:spLocks noGrp="1"/>
          </p:cNvSpPr>
          <p:nvPr/>
        </p:nvSpPr>
        <p:spPr>
          <a:xfrm>
            <a:off x="919143" y="2478647"/>
            <a:ext cx="7838357" cy="3599089"/>
          </a:xfrm>
          <a:prstGeom prst="rect">
            <a:avLst/>
          </a:prstGeom>
        </p:spPr>
        <p:txBody>
          <a:bodyPr lIns="91440" tIns="45720" rIns="91440" bIns="45720" anchor="t"/>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spcAft>
                <a:spcPts val="1200"/>
              </a:spcAft>
            </a:pPr>
            <a:r>
              <a:rPr lang="en-GB" sz="2400">
                <a:solidFill>
                  <a:srgbClr val="000000"/>
                </a:solidFill>
              </a:rPr>
              <a:t>Consider a scenario from daily life</a:t>
            </a:r>
          </a:p>
          <a:p>
            <a:pPr indent="0">
              <a:spcAft>
                <a:spcPts val="1200"/>
              </a:spcAft>
            </a:pPr>
            <a:r>
              <a:rPr lang="en-GB" sz="2400">
                <a:solidFill>
                  <a:srgbClr val="000000"/>
                </a:solidFill>
              </a:rPr>
              <a:t>How are numbers involved?</a:t>
            </a:r>
          </a:p>
          <a:p>
            <a:pPr indent="0">
              <a:spcAft>
                <a:spcPts val="1200"/>
              </a:spcAft>
            </a:pPr>
            <a:r>
              <a:rPr lang="en-GB" sz="2400">
                <a:solidFill>
                  <a:srgbClr val="000000"/>
                </a:solidFill>
                <a:latin typeface="Lato"/>
                <a:ea typeface="Lato"/>
                <a:cs typeface="Lato"/>
              </a:rPr>
              <a:t>What opportunities are there to point out numbers to children?</a:t>
            </a:r>
          </a:p>
        </p:txBody>
      </p:sp>
      <p:pic>
        <p:nvPicPr>
          <p:cNvPr id="2054" name="Picture 6">
            <a:extLst>
              <a:ext uri="{FF2B5EF4-FFF2-40B4-BE49-F238E27FC236}">
                <a16:creationId xmlns:a16="http://schemas.microsoft.com/office/drawing/2014/main" id="{A5E7489D-D521-50C2-C4D0-3ECDC710EDC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9144" y="4913607"/>
            <a:ext cx="2235905" cy="1487769"/>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a:extLst>
              <a:ext uri="{FF2B5EF4-FFF2-40B4-BE49-F238E27FC236}">
                <a16:creationId xmlns:a16="http://schemas.microsoft.com/office/drawing/2014/main" id="{ECA3E3DB-B72B-2333-9D04-32E4C4D3316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07661" y="4913608"/>
            <a:ext cx="2363621" cy="146490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A39837EE-784E-EC17-B8A0-1D19206064E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26591" y="4913607"/>
            <a:ext cx="2554323" cy="1422294"/>
          </a:xfrm>
          <a:prstGeom prst="rect">
            <a:avLst/>
          </a:prstGeom>
          <a:noFill/>
          <a:extLst>
            <a:ext uri="{909E8E84-426E-40DD-AFC4-6F175D3DCCD1}">
              <a14:hiddenFill xmlns:a14="http://schemas.microsoft.com/office/drawing/2010/main">
                <a:solidFill>
                  <a:srgbClr val="FFFFFF"/>
                </a:solidFill>
              </a14:hiddenFill>
            </a:ext>
          </a:extLst>
        </p:spPr>
      </p:pic>
      <p:pic>
        <p:nvPicPr>
          <p:cNvPr id="13" name="Graphic 12" descr="Harvey Balls 0% with solid fill">
            <a:extLst>
              <a:ext uri="{FF2B5EF4-FFF2-40B4-BE49-F238E27FC236}">
                <a16:creationId xmlns:a16="http://schemas.microsoft.com/office/drawing/2014/main" id="{3F7847EE-657B-EA93-4250-440AE944AA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14" name="Graphic 13" descr="Tea with solid fill">
            <a:extLst>
              <a:ext uri="{FF2B5EF4-FFF2-40B4-BE49-F238E27FC236}">
                <a16:creationId xmlns:a16="http://schemas.microsoft.com/office/drawing/2014/main" id="{B45E858C-E116-E286-86F6-2AA7329D94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7B1022D5-D319-E8D8-FD0E-8D0BB1474E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12C2D92A-449D-15B0-614D-6E022D5274E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4B056B83-0B31-A272-7C94-6D8BBAD69E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18" name="Graphic 17" descr="Harvey Balls 75% with solid fill">
            <a:extLst>
              <a:ext uri="{FF2B5EF4-FFF2-40B4-BE49-F238E27FC236}">
                <a16:creationId xmlns:a16="http://schemas.microsoft.com/office/drawing/2014/main" id="{F006373C-90BB-9574-0FAF-74BB5E867FA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19" name="Graphic 18" descr="Harvey Balls 85% with solid fill">
            <a:extLst>
              <a:ext uri="{FF2B5EF4-FFF2-40B4-BE49-F238E27FC236}">
                <a16:creationId xmlns:a16="http://schemas.microsoft.com/office/drawing/2014/main" id="{C94C55B3-2D61-8622-F977-E20C63F6D39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128BE146-8553-EB5D-DB9C-426CCFB96CAF}"/>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21" name="Graphic 20" descr="Harvey Balls 45% with solid fill">
            <a:extLst>
              <a:ext uri="{FF2B5EF4-FFF2-40B4-BE49-F238E27FC236}">
                <a16:creationId xmlns:a16="http://schemas.microsoft.com/office/drawing/2014/main" id="{29780767-E4AF-2A27-A3A8-021AFD616235}"/>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910491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16EE0-6952-3DCF-4462-49E41EB6596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3BB12DB-5197-B7B5-E488-4FAC12B62672}"/>
              </a:ext>
            </a:extLst>
          </p:cNvPr>
          <p:cNvSpPr>
            <a:spLocks noGrp="1"/>
          </p:cNvSpPr>
          <p:nvPr>
            <p:ph type="body" sz="quarter" idx="13"/>
          </p:nvPr>
        </p:nvSpPr>
        <p:spPr/>
        <p:txBody>
          <a:bodyPr/>
          <a:lstStyle/>
          <a:p>
            <a:r>
              <a:rPr lang="en-GB" sz="3000" b="1"/>
              <a:t>Point out the maths in everyday life</a:t>
            </a:r>
          </a:p>
        </p:txBody>
      </p:sp>
      <p:pic>
        <p:nvPicPr>
          <p:cNvPr id="13" name="Graphic 12" descr="Harvey Balls 0% with solid fill">
            <a:extLst>
              <a:ext uri="{FF2B5EF4-FFF2-40B4-BE49-F238E27FC236}">
                <a16:creationId xmlns:a16="http://schemas.microsoft.com/office/drawing/2014/main" id="{925BC69C-45CA-0823-F9C4-232BFCEA12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4" name="Graphic 13" descr="Tea with solid fill">
            <a:extLst>
              <a:ext uri="{FF2B5EF4-FFF2-40B4-BE49-F238E27FC236}">
                <a16:creationId xmlns:a16="http://schemas.microsoft.com/office/drawing/2014/main" id="{8ABB079B-BADB-35BB-7921-D6754EBBC85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3B1B9F30-BE89-420B-D480-FF01080407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CCC8F6BE-B958-C912-3F0D-CF85DCB17B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ED38D55F-AF3F-04FD-3A7C-35A3D5368BA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8" name="Graphic 17" descr="Harvey Balls 75% with solid fill">
            <a:extLst>
              <a:ext uri="{FF2B5EF4-FFF2-40B4-BE49-F238E27FC236}">
                <a16:creationId xmlns:a16="http://schemas.microsoft.com/office/drawing/2014/main" id="{E6E4426D-D090-D0B7-105A-9D5CD3AA02F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9" name="Graphic 18" descr="Harvey Balls 85% with solid fill">
            <a:extLst>
              <a:ext uri="{FF2B5EF4-FFF2-40B4-BE49-F238E27FC236}">
                <a16:creationId xmlns:a16="http://schemas.microsoft.com/office/drawing/2014/main" id="{F5EDCE33-5158-0B79-EC82-862893F5CE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CB21C62F-652A-9061-5C04-AD2AB9C2C12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1" name="Graphic 20" descr="Harvey Balls 45% with solid fill">
            <a:extLst>
              <a:ext uri="{FF2B5EF4-FFF2-40B4-BE49-F238E27FC236}">
                <a16:creationId xmlns:a16="http://schemas.microsoft.com/office/drawing/2014/main" id="{F6822B73-6D34-560E-5E0A-F96D68BC8F8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4" name="Picture 3" descr="A group of people in a kitchen&#10;&#10;AI-generated content may be incorrect.">
            <a:extLst>
              <a:ext uri="{FF2B5EF4-FFF2-40B4-BE49-F238E27FC236}">
                <a16:creationId xmlns:a16="http://schemas.microsoft.com/office/drawing/2014/main" id="{292F4627-D362-CEBE-6263-EAA641A5FE2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12601" y="3632583"/>
            <a:ext cx="4016696" cy="3003892"/>
          </a:xfrm>
          <a:prstGeom prst="rect">
            <a:avLst/>
          </a:prstGeom>
        </p:spPr>
      </p:pic>
      <p:pic>
        <p:nvPicPr>
          <p:cNvPr id="5" name="Picture 4" descr="A screenshot of a cell phone&#10;&#10;AI-generated content may be incorrect.">
            <a:extLst>
              <a:ext uri="{FF2B5EF4-FFF2-40B4-BE49-F238E27FC236}">
                <a16:creationId xmlns:a16="http://schemas.microsoft.com/office/drawing/2014/main" id="{F12945FF-BBF0-6297-98D7-EB79A50C7F5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896029" y="3614111"/>
            <a:ext cx="4164724" cy="3007895"/>
          </a:xfrm>
          <a:prstGeom prst="rect">
            <a:avLst/>
          </a:prstGeom>
        </p:spPr>
      </p:pic>
      <p:sp>
        <p:nvSpPr>
          <p:cNvPr id="3" name="Text Placeholder 4">
            <a:extLst>
              <a:ext uri="{FF2B5EF4-FFF2-40B4-BE49-F238E27FC236}">
                <a16:creationId xmlns:a16="http://schemas.microsoft.com/office/drawing/2014/main" id="{CE390F62-98F8-0CD8-CE62-447C30D1DA8D}"/>
              </a:ext>
            </a:extLst>
          </p:cNvPr>
          <p:cNvSpPr>
            <a:spLocks noGrp="1"/>
          </p:cNvSpPr>
          <p:nvPr/>
        </p:nvSpPr>
        <p:spPr>
          <a:xfrm>
            <a:off x="810757" y="2092973"/>
            <a:ext cx="7838357" cy="3599089"/>
          </a:xfrm>
          <a:prstGeom prst="rect">
            <a:avLst/>
          </a:prstGeom>
        </p:spPr>
        <p:txBody>
          <a:bodyPr lIns="91440" tIns="45720" rIns="91440" bIns="45720" anchor="t"/>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spcAft>
                <a:spcPts val="1200"/>
              </a:spcAft>
            </a:pPr>
            <a:r>
              <a:rPr lang="en-GB" sz="2400">
                <a:solidFill>
                  <a:srgbClr val="000000"/>
                </a:solidFill>
              </a:rPr>
              <a:t>Ask parents/carers to consider a scenario from daily life and what opportunities there are to point out numbers</a:t>
            </a:r>
          </a:p>
        </p:txBody>
      </p:sp>
      <p:sp>
        <p:nvSpPr>
          <p:cNvPr id="6" name="Text Placeholder 4">
            <a:extLst>
              <a:ext uri="{FF2B5EF4-FFF2-40B4-BE49-F238E27FC236}">
                <a16:creationId xmlns:a16="http://schemas.microsoft.com/office/drawing/2014/main" id="{71748D06-D212-D858-884D-DC5DE60EE87A}"/>
              </a:ext>
            </a:extLst>
          </p:cNvPr>
          <p:cNvSpPr txBox="1">
            <a:spLocks/>
          </p:cNvSpPr>
          <p:nvPr/>
        </p:nvSpPr>
        <p:spPr>
          <a:xfrm>
            <a:off x="810757" y="3083141"/>
            <a:ext cx="3590556" cy="520002"/>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eaLnBrk="0" fontAlgn="base" hangingPunct="0">
              <a:lnSpc>
                <a:spcPct val="100000"/>
              </a:lnSpc>
              <a:spcBef>
                <a:spcPct val="0"/>
              </a:spcBef>
              <a:spcAft>
                <a:spcPct val="0"/>
              </a:spcAft>
            </a:pPr>
            <a:r>
              <a:rPr lang="en-US" altLang="en-US" sz="2000" b="1">
                <a:solidFill>
                  <a:schemeClr val="tx1"/>
                </a:solidFill>
                <a:latin typeface="Arial" panose="020B0604020202020204" pitchFamily="34" charset="0"/>
              </a:rPr>
              <a:t>Workshop slides:</a:t>
            </a:r>
            <a:endParaRPr lang="en-US" altLang="en-US" sz="2400">
              <a:solidFill>
                <a:schemeClr val="tx1"/>
              </a:solidFill>
              <a:latin typeface="Arial" panose="020B0604020202020204" pitchFamily="34" charset="0"/>
            </a:endParaRPr>
          </a:p>
        </p:txBody>
      </p:sp>
    </p:spTree>
    <p:extLst>
      <p:ext uri="{BB962C8B-B14F-4D97-AF65-F5344CB8AC3E}">
        <p14:creationId xmlns:p14="http://schemas.microsoft.com/office/powerpoint/2010/main" val="41701332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Point out the maths in everyday life</a:t>
            </a:r>
          </a:p>
        </p:txBody>
      </p:sp>
      <p:sp>
        <p:nvSpPr>
          <p:cNvPr id="3" name="Text Placeholder 4">
            <a:extLst>
              <a:ext uri="{FF2B5EF4-FFF2-40B4-BE49-F238E27FC236}">
                <a16:creationId xmlns:a16="http://schemas.microsoft.com/office/drawing/2014/main" id="{F73297BD-AB09-F81C-33E4-55B1CB1C42A1}"/>
              </a:ext>
            </a:extLst>
          </p:cNvPr>
          <p:cNvSpPr>
            <a:spLocks noGrp="1"/>
          </p:cNvSpPr>
          <p:nvPr/>
        </p:nvSpPr>
        <p:spPr>
          <a:xfrm>
            <a:off x="840907" y="2283292"/>
            <a:ext cx="4608693" cy="3599089"/>
          </a:xfrm>
          <a:prstGeom prst="rect">
            <a:avLst/>
          </a:prstGeom>
        </p:spPr>
        <p:txBody>
          <a:bodyPr lIns="91440" tIns="45720" rIns="91440" bIns="45720" anchor="t"/>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spcAft>
                <a:spcPts val="1200"/>
              </a:spcAft>
            </a:pPr>
            <a:r>
              <a:rPr lang="en-GB" sz="2400" b="1">
                <a:solidFill>
                  <a:srgbClr val="000000"/>
                </a:solidFill>
              </a:rPr>
              <a:t>Common examples to discuss</a:t>
            </a:r>
            <a:r>
              <a:rPr lang="en-GB" sz="2400">
                <a:solidFill>
                  <a:srgbClr val="000000"/>
                </a:solidFill>
              </a:rPr>
              <a:t>:</a:t>
            </a:r>
          </a:p>
          <a:p>
            <a:pPr marL="342900" indent="-342900">
              <a:spcAft>
                <a:spcPts val="1200"/>
              </a:spcAft>
              <a:buFont typeface="Arial" panose="020B0604020202020204" pitchFamily="34" charset="0"/>
              <a:buChar char="•"/>
            </a:pPr>
            <a:r>
              <a:rPr lang="en-GB" sz="2400">
                <a:solidFill>
                  <a:srgbClr val="000000"/>
                </a:solidFill>
              </a:rPr>
              <a:t>Planning journeys</a:t>
            </a:r>
          </a:p>
          <a:p>
            <a:pPr marL="342900" indent="-342900">
              <a:spcAft>
                <a:spcPts val="1200"/>
              </a:spcAft>
              <a:buFont typeface="Arial" panose="020B0604020202020204" pitchFamily="34" charset="0"/>
              <a:buChar char="•"/>
            </a:pPr>
            <a:r>
              <a:rPr lang="en-GB" sz="2400">
                <a:solidFill>
                  <a:srgbClr val="000000"/>
                </a:solidFill>
                <a:latin typeface="Lato"/>
                <a:ea typeface="Lato"/>
                <a:cs typeface="Lato"/>
              </a:rPr>
              <a:t>Shopping</a:t>
            </a:r>
          </a:p>
          <a:p>
            <a:pPr marL="342900" indent="-342900">
              <a:spcAft>
                <a:spcPts val="1200"/>
              </a:spcAft>
              <a:buFont typeface="Arial" panose="020B0604020202020204" pitchFamily="34" charset="0"/>
              <a:buChar char="•"/>
            </a:pPr>
            <a:r>
              <a:rPr lang="en-GB" sz="2400">
                <a:solidFill>
                  <a:srgbClr val="000000"/>
                </a:solidFill>
                <a:latin typeface="Lato"/>
                <a:ea typeface="Lato"/>
                <a:cs typeface="Lato"/>
              </a:rPr>
              <a:t>Cooking</a:t>
            </a:r>
          </a:p>
          <a:p>
            <a:pPr marL="342900" indent="-342900">
              <a:spcAft>
                <a:spcPts val="1200"/>
              </a:spcAft>
              <a:buFont typeface="Arial" panose="020B0604020202020204" pitchFamily="34" charset="0"/>
              <a:buChar char="•"/>
            </a:pPr>
            <a:r>
              <a:rPr lang="en-GB" sz="2400">
                <a:solidFill>
                  <a:srgbClr val="000000"/>
                </a:solidFill>
                <a:latin typeface="Lato"/>
                <a:ea typeface="Lato"/>
                <a:cs typeface="Lato"/>
              </a:rPr>
              <a:t>D.I.Y.</a:t>
            </a:r>
          </a:p>
          <a:p>
            <a:pPr marL="342900" indent="-342900">
              <a:spcAft>
                <a:spcPts val="1200"/>
              </a:spcAft>
              <a:buFont typeface="Arial" panose="020B0604020202020204" pitchFamily="34" charset="0"/>
              <a:buChar char="•"/>
            </a:pPr>
            <a:r>
              <a:rPr lang="en-GB" sz="2400">
                <a:solidFill>
                  <a:srgbClr val="000000"/>
                </a:solidFill>
                <a:latin typeface="Lato"/>
                <a:ea typeface="Lato"/>
                <a:cs typeface="Lato"/>
              </a:rPr>
              <a:t>Reading the news</a:t>
            </a:r>
          </a:p>
          <a:p>
            <a:pPr marL="342900" indent="-342900">
              <a:spcAft>
                <a:spcPts val="1200"/>
              </a:spcAft>
              <a:buFont typeface="Arial" panose="020B0604020202020204" pitchFamily="34" charset="0"/>
              <a:buChar char="•"/>
            </a:pPr>
            <a:r>
              <a:rPr lang="en-GB" sz="2400">
                <a:solidFill>
                  <a:srgbClr val="000000"/>
                </a:solidFill>
                <a:latin typeface="Lato"/>
                <a:ea typeface="Lato"/>
                <a:cs typeface="Lato"/>
              </a:rPr>
              <a:t>Making financial decisions</a:t>
            </a:r>
          </a:p>
        </p:txBody>
      </p:sp>
      <p:grpSp>
        <p:nvGrpSpPr>
          <p:cNvPr id="4" name="object 4">
            <a:extLst>
              <a:ext uri="{FF2B5EF4-FFF2-40B4-BE49-F238E27FC236}">
                <a16:creationId xmlns:a16="http://schemas.microsoft.com/office/drawing/2014/main" id="{246AFBCB-4F31-2610-5EBB-225BC0DB12EC}"/>
              </a:ext>
            </a:extLst>
          </p:cNvPr>
          <p:cNvGrpSpPr/>
          <p:nvPr/>
        </p:nvGrpSpPr>
        <p:grpSpPr>
          <a:xfrm>
            <a:off x="5634939" y="2147592"/>
            <a:ext cx="2964180" cy="4006398"/>
            <a:chOff x="4972050" y="1686305"/>
            <a:chExt cx="3600450" cy="4784599"/>
          </a:xfrm>
        </p:grpSpPr>
        <p:pic>
          <p:nvPicPr>
            <p:cNvPr id="5" name="object 5">
              <a:extLst>
                <a:ext uri="{FF2B5EF4-FFF2-40B4-BE49-F238E27FC236}">
                  <a16:creationId xmlns:a16="http://schemas.microsoft.com/office/drawing/2014/main" id="{467F587E-DDA2-C875-8726-0737C6951355}"/>
                </a:ext>
              </a:extLst>
            </p:cNvPr>
            <p:cNvPicPr/>
            <p:nvPr/>
          </p:nvPicPr>
          <p:blipFill>
            <a:blip r:embed="rId2" cstate="screen">
              <a:extLst>
                <a:ext uri="{28A0092B-C50C-407E-A947-70E740481C1C}">
                  <a14:useLocalDpi xmlns:a14="http://schemas.microsoft.com/office/drawing/2010/main"/>
                </a:ext>
              </a:extLst>
            </a:blip>
            <a:stretch>
              <a:fillRect/>
            </a:stretch>
          </p:blipFill>
          <p:spPr>
            <a:xfrm>
              <a:off x="5039106" y="1686305"/>
              <a:ext cx="3467100" cy="2311146"/>
            </a:xfrm>
            <a:prstGeom prst="rect">
              <a:avLst/>
            </a:prstGeom>
          </p:spPr>
        </p:pic>
        <p:pic>
          <p:nvPicPr>
            <p:cNvPr id="6" name="object 6">
              <a:extLst>
                <a:ext uri="{FF2B5EF4-FFF2-40B4-BE49-F238E27FC236}">
                  <a16:creationId xmlns:a16="http://schemas.microsoft.com/office/drawing/2014/main" id="{B2C06CDA-12B0-42C2-8DC5-EF8255619D7C}"/>
                </a:ext>
              </a:extLst>
            </p:cNvPr>
            <p:cNvPicPr/>
            <p:nvPr/>
          </p:nvPicPr>
          <p:blipFill>
            <a:blip r:embed="rId3" cstate="screen">
              <a:extLst>
                <a:ext uri="{28A0092B-C50C-407E-A947-70E740481C1C}">
                  <a14:useLocalDpi xmlns:a14="http://schemas.microsoft.com/office/drawing/2010/main"/>
                </a:ext>
              </a:extLst>
            </a:blip>
            <a:stretch>
              <a:fillRect/>
            </a:stretch>
          </p:blipFill>
          <p:spPr>
            <a:xfrm>
              <a:off x="4972050" y="4142994"/>
              <a:ext cx="3600450" cy="2327910"/>
            </a:xfrm>
            <a:prstGeom prst="rect">
              <a:avLst/>
            </a:prstGeom>
          </p:spPr>
        </p:pic>
      </p:grpSp>
      <p:pic>
        <p:nvPicPr>
          <p:cNvPr id="16" name="Graphic 15" descr="Harvey Balls 0% with solid fill">
            <a:extLst>
              <a:ext uri="{FF2B5EF4-FFF2-40B4-BE49-F238E27FC236}">
                <a16:creationId xmlns:a16="http://schemas.microsoft.com/office/drawing/2014/main" id="{461F0D52-0151-515E-ABAA-3340F772C13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7" name="Graphic 16" descr="Tea with solid fill">
            <a:extLst>
              <a:ext uri="{FF2B5EF4-FFF2-40B4-BE49-F238E27FC236}">
                <a16:creationId xmlns:a16="http://schemas.microsoft.com/office/drawing/2014/main" id="{93D31119-D036-22C6-4534-297FA9474A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37286AEF-CCA5-AAF7-0568-D0996DA561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2A292F64-FB97-E217-C02C-094F39BEA8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6E2B4F8E-341C-EBA9-1FC8-4DEF17FA55D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A0D885BF-31E5-8FA1-BFC7-5E29B7FFD1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93C796DC-A8F2-987D-C0F6-0D740D8249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55857792-6F7F-4106-1170-E1EF826CC80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4" name="Graphic 23" descr="Harvey Balls 45% with solid fill">
            <a:extLst>
              <a:ext uri="{FF2B5EF4-FFF2-40B4-BE49-F238E27FC236}">
                <a16:creationId xmlns:a16="http://schemas.microsoft.com/office/drawing/2014/main" id="{D7F68E1E-1768-605B-4A8C-E912458022EA}"/>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9873902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p:txBody>
      </p:sp>
      <p:sp>
        <p:nvSpPr>
          <p:cNvPr id="7" name="Text Placeholder 4">
            <a:extLst>
              <a:ext uri="{FF2B5EF4-FFF2-40B4-BE49-F238E27FC236}">
                <a16:creationId xmlns:a16="http://schemas.microsoft.com/office/drawing/2014/main" id="{D8A5AA88-CD13-B47A-CE10-4D38828E083A}"/>
              </a:ext>
            </a:extLst>
          </p:cNvPr>
          <p:cNvSpPr txBox="1">
            <a:spLocks/>
          </p:cNvSpPr>
          <p:nvPr/>
        </p:nvSpPr>
        <p:spPr>
          <a:xfrm>
            <a:off x="849976" y="2250952"/>
            <a:ext cx="8192424" cy="3599089"/>
          </a:xfrm>
          <a:prstGeom prst="rect">
            <a:avLst/>
          </a:prstGeom>
        </p:spPr>
        <p:txBody>
          <a:bodyPr lIns="91440" tIns="45720" rIns="91440" bIns="45720"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pPr>
            <a:r>
              <a:rPr lang="en-GB" sz="2400" b="1">
                <a:solidFill>
                  <a:srgbClr val="000000"/>
                </a:solidFill>
                <a:latin typeface="Lato" panose="020F0502020204030203" pitchFamily="34" charset="0"/>
                <a:ea typeface="Lato"/>
                <a:cs typeface="Lato"/>
              </a:rPr>
              <a:t>Let’s model a ‘Help your Child Love Maths!’ Workshop activity</a:t>
            </a:r>
          </a:p>
          <a:p>
            <a:pPr>
              <a:spcAft>
                <a:spcPts val="1200"/>
              </a:spcAft>
            </a:pPr>
            <a:endParaRPr lang="en-GB" sz="2400" b="1">
              <a:solidFill>
                <a:srgbClr val="000000"/>
              </a:solidFill>
              <a:latin typeface="Lato" panose="020F0502020204030203" pitchFamily="34" charset="0"/>
              <a:ea typeface="Lato"/>
              <a:cs typeface="Lato"/>
            </a:endParaRPr>
          </a:p>
          <a:p>
            <a:pPr>
              <a:spcAft>
                <a:spcPts val="1200"/>
              </a:spcAft>
            </a:pPr>
            <a:r>
              <a:rPr lang="en-GB" sz="2400">
                <a:solidFill>
                  <a:srgbClr val="000000"/>
                </a:solidFill>
                <a:latin typeface="Lato" panose="020F0502020204030203" pitchFamily="34" charset="0"/>
                <a:ea typeface="Lato"/>
                <a:cs typeface="Lato"/>
              </a:rPr>
              <a:t>Review these following common maths statements</a:t>
            </a:r>
          </a:p>
          <a:p>
            <a:pPr>
              <a:spcAft>
                <a:spcPts val="1200"/>
              </a:spcAft>
            </a:pPr>
            <a:r>
              <a:rPr lang="en-GB" sz="2400">
                <a:solidFill>
                  <a:srgbClr val="000000"/>
                </a:solidFill>
                <a:latin typeface="Lato" panose="020F0502020204030203" pitchFamily="34" charset="0"/>
                <a:ea typeface="Lato"/>
                <a:cs typeface="Lato"/>
              </a:rPr>
              <a:t>Discuss:</a:t>
            </a:r>
          </a:p>
          <a:p>
            <a:pPr marL="342900" indent="-342900">
              <a:spcAft>
                <a:spcPts val="1200"/>
              </a:spcAft>
              <a:buFont typeface="Arial" panose="020B0604020202020204" pitchFamily="34" charset="0"/>
              <a:buChar char="•"/>
            </a:pPr>
            <a:r>
              <a:rPr lang="en-GB" sz="2400">
                <a:solidFill>
                  <a:srgbClr val="000000"/>
                </a:solidFill>
                <a:latin typeface="Lato" panose="020F0502020204030203" pitchFamily="34" charset="0"/>
                <a:ea typeface="Lato"/>
                <a:cs typeface="Lato"/>
              </a:rPr>
              <a:t>Have you heard them before?</a:t>
            </a:r>
          </a:p>
          <a:p>
            <a:pPr marL="342900" indent="-342900">
              <a:spcAft>
                <a:spcPts val="1200"/>
              </a:spcAft>
              <a:buFont typeface="Arial" panose="020B0604020202020204" pitchFamily="34" charset="0"/>
              <a:buChar char="•"/>
            </a:pPr>
            <a:r>
              <a:rPr lang="en-GB" sz="2400">
                <a:solidFill>
                  <a:srgbClr val="000000"/>
                </a:solidFill>
                <a:latin typeface="Lato" panose="020F0502020204030203" pitchFamily="34" charset="0"/>
                <a:ea typeface="Lato"/>
                <a:cs typeface="Lato"/>
              </a:rPr>
              <a:t>What messages do they send?</a:t>
            </a:r>
          </a:p>
          <a:p>
            <a:pPr marL="342900" indent="-342900">
              <a:spcAft>
                <a:spcPts val="1200"/>
              </a:spcAft>
              <a:buFont typeface="Arial" panose="020B0604020202020204" pitchFamily="34" charset="0"/>
              <a:buChar char="•"/>
            </a:pPr>
            <a:r>
              <a:rPr lang="en-GB" sz="2400">
                <a:solidFill>
                  <a:srgbClr val="000000"/>
                </a:solidFill>
                <a:latin typeface="Lato" panose="020F0502020204030203" pitchFamily="34" charset="0"/>
                <a:ea typeface="Lato"/>
                <a:cs typeface="Lato"/>
              </a:rPr>
              <a:t>What could be said instead?</a:t>
            </a:r>
            <a:endParaRPr lang="en-GB" sz="2400">
              <a:solidFill>
                <a:srgbClr val="000000"/>
              </a:solidFill>
              <a:latin typeface="Lato" panose="020F0502020204030203" pitchFamily="34" charset="0"/>
            </a:endParaRPr>
          </a:p>
        </p:txBody>
      </p:sp>
      <p:grpSp>
        <p:nvGrpSpPr>
          <p:cNvPr id="8" name="Group 7">
            <a:extLst>
              <a:ext uri="{FF2B5EF4-FFF2-40B4-BE49-F238E27FC236}">
                <a16:creationId xmlns:a16="http://schemas.microsoft.com/office/drawing/2014/main" id="{3C2CF33B-E0EA-B9DE-2ED1-E201C1DF9564}"/>
              </a:ext>
            </a:extLst>
          </p:cNvPr>
          <p:cNvGrpSpPr/>
          <p:nvPr/>
        </p:nvGrpSpPr>
        <p:grpSpPr>
          <a:xfrm>
            <a:off x="7362790" y="4419175"/>
            <a:ext cx="1745009" cy="5312306"/>
            <a:chOff x="0" y="0"/>
            <a:chExt cx="2430277" cy="8052122"/>
          </a:xfrm>
        </p:grpSpPr>
        <p:pic>
          <p:nvPicPr>
            <p:cNvPr id="9" name="Picture 8">
              <a:extLst>
                <a:ext uri="{FF2B5EF4-FFF2-40B4-BE49-F238E27FC236}">
                  <a16:creationId xmlns:a16="http://schemas.microsoft.com/office/drawing/2014/main" id="{8BBFCB7B-BB92-27C0-0FEB-919897804DA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0" y="0"/>
              <a:ext cx="2430277" cy="8052122"/>
            </a:xfrm>
            <a:prstGeom prst="rect">
              <a:avLst/>
            </a:prstGeom>
          </p:spPr>
        </p:pic>
        <p:grpSp>
          <p:nvGrpSpPr>
            <p:cNvPr id="10" name="Group 9">
              <a:extLst>
                <a:ext uri="{FF2B5EF4-FFF2-40B4-BE49-F238E27FC236}">
                  <a16:creationId xmlns:a16="http://schemas.microsoft.com/office/drawing/2014/main" id="{B2C3F196-5C35-6059-BB9A-013FE35AF807}"/>
                </a:ext>
              </a:extLst>
            </p:cNvPr>
            <p:cNvGrpSpPr/>
            <p:nvPr/>
          </p:nvGrpSpPr>
          <p:grpSpPr>
            <a:xfrm>
              <a:off x="1024390" y="465753"/>
              <a:ext cx="611876" cy="614619"/>
              <a:chOff x="1813" y="0"/>
              <a:chExt cx="809173" cy="812800"/>
            </a:xfrm>
          </p:grpSpPr>
          <p:sp>
            <p:nvSpPr>
              <p:cNvPr id="14" name="Freeform 10">
                <a:extLst>
                  <a:ext uri="{FF2B5EF4-FFF2-40B4-BE49-F238E27FC236}">
                    <a16:creationId xmlns:a16="http://schemas.microsoft.com/office/drawing/2014/main" id="{621FC562-9E95-7CB1-8D16-E4655BA978CD}"/>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6598E"/>
              </a:solidFill>
            </p:spPr>
            <p:txBody>
              <a:bodyPr/>
              <a:lstStyle/>
              <a:p>
                <a:endParaRPr lang="en-GB"/>
              </a:p>
            </p:txBody>
          </p:sp>
          <p:sp>
            <p:nvSpPr>
              <p:cNvPr id="15" name="TextBox 11">
                <a:extLst>
                  <a:ext uri="{FF2B5EF4-FFF2-40B4-BE49-F238E27FC236}">
                    <a16:creationId xmlns:a16="http://schemas.microsoft.com/office/drawing/2014/main" id="{A1E3FAB9-305C-F52B-3645-4B29445AFC06}"/>
                  </a:ext>
                </a:extLst>
              </p:cNvPr>
              <p:cNvSpPr txBox="1"/>
              <p:nvPr/>
            </p:nvSpPr>
            <p:spPr>
              <a:xfrm>
                <a:off x="76200" y="66675"/>
                <a:ext cx="660400" cy="669925"/>
              </a:xfrm>
              <a:prstGeom prst="rect">
                <a:avLst/>
              </a:prstGeom>
            </p:spPr>
            <p:txBody>
              <a:bodyPr lIns="50800" tIns="50800" rIns="50800" bIns="50800" rtlCol="0" anchor="ctr"/>
              <a:lstStyle/>
              <a:p>
                <a:pPr algn="ctr">
                  <a:lnSpc>
                    <a:spcPts val="1536"/>
                  </a:lnSpc>
                </a:pPr>
                <a:endParaRPr/>
              </a:p>
            </p:txBody>
          </p:sp>
        </p:grpSp>
        <p:grpSp>
          <p:nvGrpSpPr>
            <p:cNvPr id="11" name="Group 12">
              <a:extLst>
                <a:ext uri="{FF2B5EF4-FFF2-40B4-BE49-F238E27FC236}">
                  <a16:creationId xmlns:a16="http://schemas.microsoft.com/office/drawing/2014/main" id="{7014D72B-13BD-B865-609A-4A0FBD185AC9}"/>
                </a:ext>
              </a:extLst>
            </p:cNvPr>
            <p:cNvGrpSpPr/>
            <p:nvPr/>
          </p:nvGrpSpPr>
          <p:grpSpPr>
            <a:xfrm>
              <a:off x="1052820" y="964197"/>
              <a:ext cx="258267" cy="288067"/>
              <a:chOff x="76200" y="0"/>
              <a:chExt cx="660400" cy="736600"/>
            </a:xfrm>
          </p:grpSpPr>
          <p:sp>
            <p:nvSpPr>
              <p:cNvPr id="12" name="Freeform 13">
                <a:extLst>
                  <a:ext uri="{FF2B5EF4-FFF2-40B4-BE49-F238E27FC236}">
                    <a16:creationId xmlns:a16="http://schemas.microsoft.com/office/drawing/2014/main" id="{32A7FF70-3FDB-ECC7-2826-35516BAB7200}"/>
                  </a:ext>
                </a:extLst>
              </p:cNvPr>
              <p:cNvSpPr/>
              <p:nvPr/>
            </p:nvSpPr>
            <p:spPr>
              <a:xfrm>
                <a:off x="214747" y="0"/>
                <a:ext cx="383306" cy="690057"/>
              </a:xfrm>
              <a:custGeom>
                <a:avLst/>
                <a:gdLst/>
                <a:ahLst/>
                <a:cxnLst/>
                <a:rect l="l" t="t" r="r" b="b"/>
                <a:pathLst>
                  <a:path w="383306" h="690057">
                    <a:moveTo>
                      <a:pt x="191653" y="0"/>
                    </a:moveTo>
                    <a:cubicBezTo>
                      <a:pt x="310845" y="74185"/>
                      <a:pt x="383306" y="204636"/>
                      <a:pt x="383306" y="345029"/>
                    </a:cubicBezTo>
                    <a:cubicBezTo>
                      <a:pt x="383306" y="485421"/>
                      <a:pt x="310845" y="615872"/>
                      <a:pt x="191653" y="690057"/>
                    </a:cubicBezTo>
                    <a:cubicBezTo>
                      <a:pt x="72461" y="615872"/>
                      <a:pt x="0" y="485421"/>
                      <a:pt x="0" y="345029"/>
                    </a:cubicBezTo>
                    <a:cubicBezTo>
                      <a:pt x="0" y="204636"/>
                      <a:pt x="72461" y="74185"/>
                      <a:pt x="191653" y="0"/>
                    </a:cubicBezTo>
                    <a:close/>
                  </a:path>
                </a:pathLst>
              </a:custGeom>
              <a:solidFill>
                <a:srgbClr val="96598E"/>
              </a:solidFill>
            </p:spPr>
            <p:txBody>
              <a:bodyPr/>
              <a:lstStyle/>
              <a:p>
                <a:endParaRPr lang="en-GB"/>
              </a:p>
            </p:txBody>
          </p:sp>
          <p:sp>
            <p:nvSpPr>
              <p:cNvPr id="13" name="TextBox 14">
                <a:extLst>
                  <a:ext uri="{FF2B5EF4-FFF2-40B4-BE49-F238E27FC236}">
                    <a16:creationId xmlns:a16="http://schemas.microsoft.com/office/drawing/2014/main" id="{B741A1AE-9994-F9E1-4304-A20ACC84FCB0}"/>
                  </a:ext>
                </a:extLst>
              </p:cNvPr>
              <p:cNvSpPr txBox="1"/>
              <p:nvPr/>
            </p:nvSpPr>
            <p:spPr>
              <a:xfrm>
                <a:off x="76200" y="66675"/>
                <a:ext cx="660400" cy="669925"/>
              </a:xfrm>
              <a:prstGeom prst="rect">
                <a:avLst/>
              </a:prstGeom>
            </p:spPr>
            <p:txBody>
              <a:bodyPr lIns="50800" tIns="50800" rIns="50800" bIns="50800" rtlCol="0" anchor="ctr"/>
              <a:lstStyle/>
              <a:p>
                <a:pPr algn="ctr">
                  <a:lnSpc>
                    <a:spcPts val="1536"/>
                  </a:lnSpc>
                </a:pPr>
                <a:endParaRPr/>
              </a:p>
            </p:txBody>
          </p:sp>
        </p:grpSp>
      </p:grpSp>
      <p:pic>
        <p:nvPicPr>
          <p:cNvPr id="20" name="Graphic 19" descr="Harvey Balls 0% with solid fill">
            <a:extLst>
              <a:ext uri="{FF2B5EF4-FFF2-40B4-BE49-F238E27FC236}">
                <a16:creationId xmlns:a16="http://schemas.microsoft.com/office/drawing/2014/main" id="{0D2C08A3-45FB-FB01-F7FD-6F010EAB59D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21" name="Graphic 20" descr="Tea with solid fill">
            <a:extLst>
              <a:ext uri="{FF2B5EF4-FFF2-40B4-BE49-F238E27FC236}">
                <a16:creationId xmlns:a16="http://schemas.microsoft.com/office/drawing/2014/main" id="{BC9262C3-D45E-6E35-CA0E-F4B9302EE4E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22" name="Graphic 21" descr="Harvey Balls 25% with solid fill">
            <a:extLst>
              <a:ext uri="{FF2B5EF4-FFF2-40B4-BE49-F238E27FC236}">
                <a16:creationId xmlns:a16="http://schemas.microsoft.com/office/drawing/2014/main" id="{89D9DFE9-5DC9-126E-B4B9-940FCECDF7C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23" name="Graphic 22" descr="Harvey Balls 100% with solid fill">
            <a:extLst>
              <a:ext uri="{FF2B5EF4-FFF2-40B4-BE49-F238E27FC236}">
                <a16:creationId xmlns:a16="http://schemas.microsoft.com/office/drawing/2014/main" id="{0DF797E5-420D-9B26-CED7-BCD2E20F693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24" name="Graphic 23" descr="Harvey Balls 65% with solid fill">
            <a:extLst>
              <a:ext uri="{FF2B5EF4-FFF2-40B4-BE49-F238E27FC236}">
                <a16:creationId xmlns:a16="http://schemas.microsoft.com/office/drawing/2014/main" id="{F75CA59F-3094-9E05-DE16-464E552F40F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5" name="Graphic 24" descr="Harvey Balls 75% with solid fill">
            <a:extLst>
              <a:ext uri="{FF2B5EF4-FFF2-40B4-BE49-F238E27FC236}">
                <a16:creationId xmlns:a16="http://schemas.microsoft.com/office/drawing/2014/main" id="{0A7DBDDC-7246-58A1-2A0B-E159A2D71E0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6" name="Graphic 25" descr="Harvey Balls 85% with solid fill">
            <a:extLst>
              <a:ext uri="{FF2B5EF4-FFF2-40B4-BE49-F238E27FC236}">
                <a16:creationId xmlns:a16="http://schemas.microsoft.com/office/drawing/2014/main" id="{A38E06CB-0286-8225-B952-6FAA2AC921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7" name="Graphic 26" descr="Harvey Balls 10% with solid fill">
            <a:extLst>
              <a:ext uri="{FF2B5EF4-FFF2-40B4-BE49-F238E27FC236}">
                <a16:creationId xmlns:a16="http://schemas.microsoft.com/office/drawing/2014/main" id="{321618A6-1F5D-0AF5-031B-CECA0C9D999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8" name="Graphic 27" descr="Harvey Balls 45% with solid fill">
            <a:extLst>
              <a:ext uri="{FF2B5EF4-FFF2-40B4-BE49-F238E27FC236}">
                <a16:creationId xmlns:a16="http://schemas.microsoft.com/office/drawing/2014/main" id="{7A4554A2-2F29-32E8-5F24-DCA72D96B0A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96966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p:txBody>
      </p:sp>
      <p:pic>
        <p:nvPicPr>
          <p:cNvPr id="3" name="Picture 4">
            <a:extLst>
              <a:ext uri="{FF2B5EF4-FFF2-40B4-BE49-F238E27FC236}">
                <a16:creationId xmlns:a16="http://schemas.microsoft.com/office/drawing/2014/main" id="{1F1A18BD-F09E-DFA4-9743-EAA3B8504A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24072" flipH="1">
            <a:off x="4144315" y="1840920"/>
            <a:ext cx="4477754" cy="3289114"/>
          </a:xfrm>
          <a:prstGeom prst="rect">
            <a:avLst/>
          </a:prstGeom>
        </p:spPr>
      </p:pic>
      <p:pic>
        <p:nvPicPr>
          <p:cNvPr id="4" name="Picture 6">
            <a:extLst>
              <a:ext uri="{FF2B5EF4-FFF2-40B4-BE49-F238E27FC236}">
                <a16:creationId xmlns:a16="http://schemas.microsoft.com/office/drawing/2014/main" id="{DCB58C9D-22E3-CDE6-747B-351E96E682D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879847" y="2503055"/>
            <a:ext cx="7178330" cy="5742698"/>
          </a:xfrm>
          <a:prstGeom prst="rect">
            <a:avLst/>
          </a:prstGeom>
        </p:spPr>
      </p:pic>
      <p:sp>
        <p:nvSpPr>
          <p:cNvPr id="5" name="TextBox 7">
            <a:extLst>
              <a:ext uri="{FF2B5EF4-FFF2-40B4-BE49-F238E27FC236}">
                <a16:creationId xmlns:a16="http://schemas.microsoft.com/office/drawing/2014/main" id="{DECF1C44-C8DB-6FFE-CE40-3239EAEE947B}"/>
              </a:ext>
            </a:extLst>
          </p:cNvPr>
          <p:cNvSpPr txBox="1"/>
          <p:nvPr/>
        </p:nvSpPr>
        <p:spPr>
          <a:xfrm>
            <a:off x="4460361" y="2371317"/>
            <a:ext cx="3570539" cy="1734001"/>
          </a:xfrm>
          <a:prstGeom prst="rect">
            <a:avLst/>
          </a:prstGeom>
        </p:spPr>
        <p:txBody>
          <a:bodyPr wrap="square" lIns="0" tIns="0" rIns="0" bIns="0" rtlCol="0" anchor="t">
            <a:spAutoFit/>
          </a:bodyPr>
          <a:lstStyle/>
          <a:p>
            <a:pPr algn="ctr">
              <a:lnSpc>
                <a:spcPts val="4658"/>
              </a:lnSpc>
            </a:pPr>
            <a:r>
              <a:rPr lang="en-US" sz="2800" b="1">
                <a:solidFill>
                  <a:srgbClr val="FFFFFF"/>
                </a:solidFill>
                <a:latin typeface="Lato" panose="020F0502020204030203" pitchFamily="34" charset="0"/>
              </a:rPr>
              <a:t>“I was never any good at </a:t>
            </a:r>
            <a:r>
              <a:rPr lang="en-US" sz="2800" b="1" err="1">
                <a:solidFill>
                  <a:srgbClr val="FFFFFF"/>
                </a:solidFill>
                <a:latin typeface="Lato" panose="020F0502020204030203" pitchFamily="34" charset="0"/>
              </a:rPr>
              <a:t>maths</a:t>
            </a:r>
            <a:r>
              <a:rPr lang="en-US" sz="2800" b="1">
                <a:solidFill>
                  <a:srgbClr val="FFFFFF"/>
                </a:solidFill>
                <a:latin typeface="Lato" panose="020F0502020204030203" pitchFamily="34" charset="0"/>
              </a:rPr>
              <a:t> at school and it did me no harm.”</a:t>
            </a:r>
          </a:p>
        </p:txBody>
      </p:sp>
      <p:pic>
        <p:nvPicPr>
          <p:cNvPr id="15" name="Graphic 14" descr="Harvey Balls 0% with solid fill">
            <a:extLst>
              <a:ext uri="{FF2B5EF4-FFF2-40B4-BE49-F238E27FC236}">
                <a16:creationId xmlns:a16="http://schemas.microsoft.com/office/drawing/2014/main" id="{268D83A2-E6B2-302F-76FA-57F9FEC82B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27E3EEFF-9605-685F-ED79-B6C164ABA0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A6F34F8F-C8BB-0A0C-15ED-44BA14A7867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F408F4DF-4452-1940-057C-DD8C0B641BA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8C4187B1-8BFB-5461-843C-956BC51E9D2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EB2A12AB-F6B1-B095-ECDC-3DE335C593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4F169348-88E9-38B2-3485-3A6096F2D6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365B1533-9C46-18E8-081B-A6AD328CCE96}"/>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B3FCFF9A-784C-363E-461F-D1F4BA72BD9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7699461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p:txBody>
      </p:sp>
      <p:pic>
        <p:nvPicPr>
          <p:cNvPr id="3" name="Picture 4">
            <a:extLst>
              <a:ext uri="{FF2B5EF4-FFF2-40B4-BE49-F238E27FC236}">
                <a16:creationId xmlns:a16="http://schemas.microsoft.com/office/drawing/2014/main" id="{9579653A-4749-0B48-22CC-87798E634B4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3680270" y="2035753"/>
            <a:ext cx="5015638" cy="3780537"/>
          </a:xfrm>
          <a:prstGeom prst="rect">
            <a:avLst/>
          </a:prstGeom>
        </p:spPr>
      </p:pic>
      <p:sp>
        <p:nvSpPr>
          <p:cNvPr id="4" name="TextBox 6">
            <a:extLst>
              <a:ext uri="{FF2B5EF4-FFF2-40B4-BE49-F238E27FC236}">
                <a16:creationId xmlns:a16="http://schemas.microsoft.com/office/drawing/2014/main" id="{E7E317EB-F864-5C6E-2315-2309E63A31E9}"/>
              </a:ext>
            </a:extLst>
          </p:cNvPr>
          <p:cNvSpPr txBox="1"/>
          <p:nvPr/>
        </p:nvSpPr>
        <p:spPr>
          <a:xfrm>
            <a:off x="4323734" y="2613493"/>
            <a:ext cx="3853216" cy="2133405"/>
          </a:xfrm>
          <a:prstGeom prst="rect">
            <a:avLst/>
          </a:prstGeom>
        </p:spPr>
        <p:txBody>
          <a:bodyPr wrap="square" lIns="0" tIns="0" rIns="0" bIns="0" rtlCol="0" anchor="t">
            <a:spAutoFit/>
          </a:bodyPr>
          <a:lstStyle/>
          <a:p>
            <a:pPr algn="ctr">
              <a:lnSpc>
                <a:spcPts val="4300"/>
              </a:lnSpc>
            </a:pPr>
            <a:r>
              <a:rPr lang="en-US" sz="2400" b="1">
                <a:solidFill>
                  <a:srgbClr val="FFFFFF"/>
                </a:solidFill>
                <a:latin typeface="Lato"/>
                <a:ea typeface="Lato"/>
                <a:cs typeface="Lato"/>
              </a:rPr>
              <a:t>“It’s ok. You can’t be good at everything. You’re better at literacy. Your brother is more of a </a:t>
            </a:r>
            <a:r>
              <a:rPr lang="en-US" sz="2400" b="1" err="1">
                <a:solidFill>
                  <a:srgbClr val="FFFFFF"/>
                </a:solidFill>
                <a:latin typeface="Lato"/>
                <a:ea typeface="Lato"/>
                <a:cs typeface="Lato"/>
              </a:rPr>
              <a:t>maths</a:t>
            </a:r>
            <a:r>
              <a:rPr lang="en-US" sz="2400" b="1">
                <a:solidFill>
                  <a:srgbClr val="FFFFFF"/>
                </a:solidFill>
                <a:latin typeface="Lato"/>
                <a:ea typeface="Lato"/>
                <a:cs typeface="Lato"/>
              </a:rPr>
              <a:t>-y person.”</a:t>
            </a:r>
          </a:p>
        </p:txBody>
      </p:sp>
      <p:pic>
        <p:nvPicPr>
          <p:cNvPr id="5" name="Picture 7">
            <a:extLst>
              <a:ext uri="{FF2B5EF4-FFF2-40B4-BE49-F238E27FC236}">
                <a16:creationId xmlns:a16="http://schemas.microsoft.com/office/drawing/2014/main" id="{33FF416B-9F02-AFE7-2C82-790BF3C5E73B}"/>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740146" y="2489535"/>
            <a:ext cx="3332842" cy="8537886"/>
          </a:xfrm>
          <a:prstGeom prst="rect">
            <a:avLst/>
          </a:prstGeom>
        </p:spPr>
      </p:pic>
      <p:pic>
        <p:nvPicPr>
          <p:cNvPr id="15" name="Graphic 14" descr="Harvey Balls 0% with solid fill">
            <a:extLst>
              <a:ext uri="{FF2B5EF4-FFF2-40B4-BE49-F238E27FC236}">
                <a16:creationId xmlns:a16="http://schemas.microsoft.com/office/drawing/2014/main" id="{540531C7-5857-525C-7B5F-057EC776B0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4F15C76E-26B7-E077-F947-94DC3BC6FF1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8D23623D-77E1-1ADC-B7A2-C06E766DE52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0D84FA85-36C1-9220-D3F0-6013DA7F74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1ED923F0-FDED-A2BC-6020-E37152DEA2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59F06223-0C5E-F717-7297-9B13D445C69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C4659CA0-A8B5-EF54-1F83-A5FBBC4E9F1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40D79E1B-BF96-A9BE-69B0-98C21DBA0BA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5DDDC5E7-AFE6-3AE2-440B-F62DE6F71F4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792070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Talk positively about maths</a:t>
            </a:r>
          </a:p>
        </p:txBody>
      </p:sp>
      <p:pic>
        <p:nvPicPr>
          <p:cNvPr id="3" name="Picture 4">
            <a:extLst>
              <a:ext uri="{FF2B5EF4-FFF2-40B4-BE49-F238E27FC236}">
                <a16:creationId xmlns:a16="http://schemas.microsoft.com/office/drawing/2014/main" id="{DDAF1356-C7B5-21CE-17B4-77785ED48B7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259540">
            <a:off x="710239" y="2074169"/>
            <a:ext cx="4649407" cy="2733464"/>
          </a:xfrm>
          <a:prstGeom prst="rect">
            <a:avLst/>
          </a:prstGeom>
        </p:spPr>
      </p:pic>
      <p:pic>
        <p:nvPicPr>
          <p:cNvPr id="4" name="Picture 5">
            <a:extLst>
              <a:ext uri="{FF2B5EF4-FFF2-40B4-BE49-F238E27FC236}">
                <a16:creationId xmlns:a16="http://schemas.microsoft.com/office/drawing/2014/main" id="{7E3ABBFE-66B6-9A9C-5845-3C5D05CB37A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a:xfrm>
            <a:off x="5127767" y="2390644"/>
            <a:ext cx="4082135" cy="5713949"/>
          </a:xfrm>
          <a:prstGeom prst="rect">
            <a:avLst/>
          </a:prstGeom>
        </p:spPr>
      </p:pic>
      <p:sp>
        <p:nvSpPr>
          <p:cNvPr id="5" name="TextBox 7">
            <a:extLst>
              <a:ext uri="{FF2B5EF4-FFF2-40B4-BE49-F238E27FC236}">
                <a16:creationId xmlns:a16="http://schemas.microsoft.com/office/drawing/2014/main" id="{A0B883AB-56DD-06F9-9C4B-665341E59E1B}"/>
              </a:ext>
            </a:extLst>
          </p:cNvPr>
          <p:cNvSpPr txBox="1"/>
          <p:nvPr/>
        </p:nvSpPr>
        <p:spPr>
          <a:xfrm>
            <a:off x="1089759" y="2604647"/>
            <a:ext cx="4162165" cy="1598002"/>
          </a:xfrm>
          <a:prstGeom prst="rect">
            <a:avLst/>
          </a:prstGeom>
        </p:spPr>
        <p:txBody>
          <a:bodyPr lIns="0" tIns="0" rIns="0" bIns="0" rtlCol="0" anchor="t">
            <a:spAutoFit/>
          </a:bodyPr>
          <a:lstStyle/>
          <a:p>
            <a:pPr algn="ctr">
              <a:lnSpc>
                <a:spcPts val="4300"/>
              </a:lnSpc>
            </a:pPr>
            <a:r>
              <a:rPr lang="en-US" sz="2986" b="1">
                <a:solidFill>
                  <a:srgbClr val="FFFFFF"/>
                </a:solidFill>
                <a:latin typeface="Lato" panose="020F0502020204030203" pitchFamily="34" charset="0"/>
              </a:rPr>
              <a:t>“Well done for getting that right. You’re so clever.”</a:t>
            </a:r>
          </a:p>
        </p:txBody>
      </p:sp>
      <p:pic>
        <p:nvPicPr>
          <p:cNvPr id="15" name="Graphic 14" descr="Harvey Balls 0% with solid fill">
            <a:extLst>
              <a:ext uri="{FF2B5EF4-FFF2-40B4-BE49-F238E27FC236}">
                <a16:creationId xmlns:a16="http://schemas.microsoft.com/office/drawing/2014/main" id="{7C1CF491-61FC-5BD4-BAE8-A5B1F86B529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DFC1495B-7503-23F3-D8FC-A1A92E0C8C4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F7FC1538-28BE-623D-3412-F268A0D5A3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F10FD3D0-FA64-026E-3D4A-B20EE6B6CD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48D1B3F7-7FDE-5B4D-694E-D4FC0207B31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96A079EF-0C85-0226-4192-E7D8AE50DB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D3AE07F7-93C8-E7CA-5B4D-DC4EEFD53D0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DB066C3B-040D-A2EF-61CD-938188E3431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C39CCF22-1070-A061-9D38-C0A48EE539B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082685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Housekeeping</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843228" y="2248784"/>
            <a:ext cx="7973482" cy="3948871"/>
          </a:xfrm>
        </p:spPr>
        <p:txBody>
          <a:bodyPr/>
          <a:lstStyle/>
          <a:p>
            <a:pPr marL="285750" indent="-285750" algn="l" rtl="0" fontAlgn="base">
              <a:buFont typeface="Arial" panose="020B0604020202020204" pitchFamily="34" charset="0"/>
              <a:buChar char="•"/>
            </a:pPr>
            <a:r>
              <a:rPr lang="en-GB" sz="2400" b="0">
                <a:solidFill>
                  <a:srgbClr val="000000"/>
                </a:solidFill>
                <a:latin typeface="Lato" panose="020F0502020204030203" pitchFamily="34" charset="0"/>
              </a:rPr>
              <a:t>The session is being recorded</a:t>
            </a:r>
          </a:p>
          <a:p>
            <a:pPr marL="285750" indent="-285750" algn="l" rtl="0" fontAlgn="base">
              <a:buFont typeface="Arial" panose="020B0604020202020204" pitchFamily="34" charset="0"/>
              <a:buChar char="•"/>
            </a:pPr>
            <a:r>
              <a:rPr lang="en-GB" sz="2400" b="0">
                <a:solidFill>
                  <a:srgbClr val="000000"/>
                </a:solidFill>
                <a:latin typeface="Lato" panose="020F0502020204030203" pitchFamily="34" charset="0"/>
              </a:rPr>
              <a:t>In breakout rooms, nominate one person to feed back to the main room</a:t>
            </a:r>
          </a:p>
          <a:p>
            <a:pPr marL="285750" indent="-285750" algn="l" rtl="0" fontAlgn="base">
              <a:buFont typeface="Arial" panose="020B0604020202020204" pitchFamily="34" charset="0"/>
              <a:buChar char="•"/>
            </a:pPr>
            <a:r>
              <a:rPr lang="en-GB" sz="2400" b="0">
                <a:solidFill>
                  <a:srgbClr val="000000"/>
                </a:solidFill>
                <a:latin typeface="Lato" panose="020F0502020204030203" pitchFamily="34" charset="0"/>
              </a:rPr>
              <a:t>Raise hand to ask or answer questions</a:t>
            </a:r>
            <a:endParaRPr lang="en-GB" sz="2400">
              <a:latin typeface="Lato" panose="020F0502020204030203" pitchFamily="34" charset="0"/>
            </a:endParaRPr>
          </a:p>
        </p:txBody>
      </p:sp>
      <p:pic>
        <p:nvPicPr>
          <p:cNvPr id="6" name="Picture 5">
            <a:extLst>
              <a:ext uri="{FF2B5EF4-FFF2-40B4-BE49-F238E27FC236}">
                <a16:creationId xmlns:a16="http://schemas.microsoft.com/office/drawing/2014/main" id="{D32D77D5-08B6-1192-4704-B8355E0D2E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3228" y="4298573"/>
            <a:ext cx="7973483" cy="1335609"/>
          </a:xfrm>
          <a:prstGeom prst="rect">
            <a:avLst/>
          </a:prstGeom>
        </p:spPr>
      </p:pic>
    </p:spTree>
    <p:extLst>
      <p:ext uri="{BB962C8B-B14F-4D97-AF65-F5344CB8AC3E}">
        <p14:creationId xmlns:p14="http://schemas.microsoft.com/office/powerpoint/2010/main" val="4168775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Praise effort, rather than talent</a:t>
            </a:r>
          </a:p>
        </p:txBody>
      </p:sp>
      <p:sp>
        <p:nvSpPr>
          <p:cNvPr id="6" name="Text Placeholder 4">
            <a:extLst>
              <a:ext uri="{FF2B5EF4-FFF2-40B4-BE49-F238E27FC236}">
                <a16:creationId xmlns:a16="http://schemas.microsoft.com/office/drawing/2014/main" id="{E5FFE6D6-1E76-8579-F27A-F62C68D599DA}"/>
              </a:ext>
            </a:extLst>
          </p:cNvPr>
          <p:cNvSpPr txBox="1">
            <a:spLocks/>
          </p:cNvSpPr>
          <p:nvPr/>
        </p:nvSpPr>
        <p:spPr>
          <a:xfrm>
            <a:off x="842485" y="2533025"/>
            <a:ext cx="3922462" cy="3599089"/>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750"/>
              </a:spcBef>
              <a:spcAft>
                <a:spcPts val="1200"/>
              </a:spcAft>
            </a:pPr>
            <a:r>
              <a:rPr lang="en-GB" sz="2400" b="1">
                <a:solidFill>
                  <a:srgbClr val="000000"/>
                </a:solidFill>
                <a:latin typeface="Lato" panose="020F0502020204030203" pitchFamily="34" charset="0"/>
              </a:rPr>
              <a:t>Examples of praising talent:</a:t>
            </a:r>
          </a:p>
          <a:p>
            <a:pPr>
              <a:spcBef>
                <a:spcPts val="750"/>
              </a:spcBef>
              <a:spcAft>
                <a:spcPts val="1200"/>
              </a:spcAft>
            </a:pPr>
            <a:endParaRPr lang="en-GB" sz="2000">
              <a:solidFill>
                <a:srgbClr val="000000"/>
              </a:solidFill>
              <a:latin typeface="Lato" panose="020F0502020204030203" pitchFamily="34" charset="0"/>
            </a:endParaRPr>
          </a:p>
          <a:p>
            <a:pPr>
              <a:spcBef>
                <a:spcPts val="750"/>
              </a:spcBef>
              <a:spcAft>
                <a:spcPts val="1200"/>
              </a:spcAft>
            </a:pPr>
            <a:r>
              <a:rPr lang="en-GB" sz="2000">
                <a:solidFill>
                  <a:srgbClr val="000000"/>
                </a:solidFill>
                <a:latin typeface="Lato" panose="020F0502020204030203" pitchFamily="34" charset="0"/>
              </a:rPr>
              <a:t>Well done. You’re so clever.</a:t>
            </a:r>
          </a:p>
          <a:p>
            <a:pPr>
              <a:spcBef>
                <a:spcPts val="750"/>
              </a:spcBef>
              <a:spcAft>
                <a:spcPts val="1200"/>
              </a:spcAft>
            </a:pPr>
            <a:r>
              <a:rPr lang="en-GB" sz="2000">
                <a:solidFill>
                  <a:srgbClr val="000000"/>
                </a:solidFill>
                <a:latin typeface="Lato" panose="020F0502020204030203" pitchFamily="34" charset="0"/>
              </a:rPr>
              <a:t>You’re naturally really good at this.</a:t>
            </a:r>
          </a:p>
          <a:p>
            <a:pPr>
              <a:spcBef>
                <a:spcPts val="750"/>
              </a:spcBef>
              <a:spcAft>
                <a:spcPts val="1200"/>
              </a:spcAft>
            </a:pPr>
            <a:r>
              <a:rPr lang="en-GB" sz="2000">
                <a:solidFill>
                  <a:srgbClr val="000000"/>
                </a:solidFill>
                <a:latin typeface="Lato" panose="020F0502020204030203" pitchFamily="34" charset="0"/>
              </a:rPr>
              <a:t>It’s amazing that maths is so easy for you.</a:t>
            </a:r>
          </a:p>
        </p:txBody>
      </p:sp>
      <p:sp>
        <p:nvSpPr>
          <p:cNvPr id="7" name="Text Placeholder 4">
            <a:extLst>
              <a:ext uri="{FF2B5EF4-FFF2-40B4-BE49-F238E27FC236}">
                <a16:creationId xmlns:a16="http://schemas.microsoft.com/office/drawing/2014/main" id="{130B08AC-7315-72E5-40E5-22B9E8E7EFA3}"/>
              </a:ext>
            </a:extLst>
          </p:cNvPr>
          <p:cNvSpPr txBox="1">
            <a:spLocks/>
          </p:cNvSpPr>
          <p:nvPr/>
        </p:nvSpPr>
        <p:spPr>
          <a:xfrm>
            <a:off x="4982400" y="2532575"/>
            <a:ext cx="3963587" cy="3599089"/>
          </a:xfrm>
          <a:prstGeom prst="rect">
            <a:avLst/>
          </a:prstGeom>
        </p:spPr>
        <p:txBody>
          <a:bodyPr/>
          <a:lstStyle>
            <a:lvl1pPr marL="0" indent="-171450" algn="l" defTabSz="685800" rtl="0" eaLnBrk="1" latinLnBrk="0" hangingPunct="1">
              <a:lnSpc>
                <a:spcPct val="90000"/>
              </a:lnSpc>
              <a:spcBef>
                <a:spcPts val="750"/>
              </a:spcBef>
              <a:buFontTx/>
              <a:buNone/>
              <a:defRPr sz="1125" b="0" i="0" kern="1200">
                <a:solidFill>
                  <a:srgbClr val="951B81"/>
                </a:solidFill>
                <a:latin typeface="Lato" panose="020F0502020204030203" pitchFamily="34" charset="77"/>
                <a:ea typeface="+mn-ea"/>
                <a:cs typeface="+mn-cs"/>
              </a:defRPr>
            </a:lvl1pPr>
            <a:lvl2pPr marL="0" indent="-171450" algn="l" defTabSz="685800" rtl="0" eaLnBrk="1" latinLnBrk="0" hangingPunct="1">
              <a:lnSpc>
                <a:spcPct val="90000"/>
              </a:lnSpc>
              <a:spcBef>
                <a:spcPts val="375"/>
              </a:spcBef>
              <a:buFontTx/>
              <a:buNone/>
              <a:defRPr sz="900" b="1" i="0" kern="1200" baseline="0">
                <a:solidFill>
                  <a:schemeClr val="tx1"/>
                </a:solidFill>
                <a:latin typeface="Lato" panose="020F0502020204030203" pitchFamily="34" charset="77"/>
                <a:ea typeface="+mn-ea"/>
                <a:cs typeface="+mn-cs"/>
              </a:defRPr>
            </a:lvl2pPr>
            <a:lvl3pPr marL="0" marR="0" indent="-171450" algn="l" defTabSz="685800" rtl="0" eaLnBrk="1" fontAlgn="auto" latinLnBrk="0" hangingPunct="1">
              <a:lnSpc>
                <a:spcPct val="90000"/>
              </a:lnSpc>
              <a:spcBef>
                <a:spcPts val="375"/>
              </a:spcBef>
              <a:spcAft>
                <a:spcPts val="0"/>
              </a:spcAft>
              <a:buClrTx/>
              <a:buSzTx/>
              <a:buFontTx/>
              <a:buNone/>
              <a:tabLst/>
              <a:defRPr sz="900" b="0" i="0" kern="1200">
                <a:solidFill>
                  <a:schemeClr val="tx1"/>
                </a:solidFill>
                <a:latin typeface="Lato" panose="020F0502020204030203" pitchFamily="34" charset="77"/>
                <a:ea typeface="+mn-ea"/>
                <a:cs typeface="+mn-cs"/>
              </a:defRPr>
            </a:lvl3pPr>
            <a:lvl4pPr marL="0" marR="0" indent="270000" algn="l" defTabSz="685800" rtl="0" eaLnBrk="1" fontAlgn="auto" latinLnBrk="0" hangingPunct="1">
              <a:lnSpc>
                <a:spcPct val="90000"/>
              </a:lnSpc>
              <a:spcBef>
                <a:spcPts val="375"/>
              </a:spcBef>
              <a:spcAft>
                <a:spcPts val="0"/>
              </a:spcAft>
              <a:buClrTx/>
              <a:buSzTx/>
              <a:buFont typeface="Arial" panose="020B0604020202020204" pitchFamily="34" charset="0"/>
              <a:buChar char="•"/>
              <a:tabLst>
                <a:tab pos="270000" algn="l"/>
              </a:tabLst>
              <a:defRPr sz="900" b="0" i="0" kern="1200">
                <a:solidFill>
                  <a:schemeClr val="tx1"/>
                </a:solidFill>
                <a:latin typeface="Lato" panose="020F0502020204030203" pitchFamily="34" charset="77"/>
                <a:ea typeface="+mn-ea"/>
                <a:cs typeface="+mn-cs"/>
              </a:defRPr>
            </a:lvl4pPr>
            <a:lvl5pPr marL="1543050" indent="-171450" algn="l" defTabSz="685800" rtl="0" eaLnBrk="1" latinLnBrk="0" hangingPunct="1">
              <a:lnSpc>
                <a:spcPct val="90000"/>
              </a:lnSpc>
              <a:spcBef>
                <a:spcPts val="375"/>
              </a:spcBef>
              <a:buFontTx/>
              <a:buNone/>
              <a:defRPr sz="750" kern="1200">
                <a:solidFill>
                  <a:schemeClr val="tx1"/>
                </a:solidFill>
                <a:latin typeface="Lato" panose="020F0502020204030203" pitchFamily="34"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indent="0">
              <a:spcAft>
                <a:spcPts val="1200"/>
              </a:spcAft>
            </a:pPr>
            <a:r>
              <a:rPr lang="en-GB" sz="2400" b="1">
                <a:solidFill>
                  <a:srgbClr val="000000"/>
                </a:solidFill>
                <a:latin typeface="Lato" panose="020F0502020204030203" pitchFamily="34" charset="0"/>
              </a:rPr>
              <a:t>Examples of praising effort:</a:t>
            </a:r>
          </a:p>
          <a:p>
            <a:pPr indent="0">
              <a:spcAft>
                <a:spcPts val="1200"/>
              </a:spcAft>
            </a:pPr>
            <a:endParaRPr lang="en-GB" sz="2000">
              <a:solidFill>
                <a:srgbClr val="000000"/>
              </a:solidFill>
              <a:latin typeface="Lato" panose="020F0502020204030203" pitchFamily="34" charset="0"/>
            </a:endParaRPr>
          </a:p>
          <a:p>
            <a:pPr indent="0">
              <a:spcAft>
                <a:spcPts val="1200"/>
              </a:spcAft>
            </a:pPr>
            <a:r>
              <a:rPr lang="en-GB" sz="2000">
                <a:solidFill>
                  <a:srgbClr val="000000"/>
                </a:solidFill>
                <a:latin typeface="Lato" panose="020F0502020204030203" pitchFamily="34" charset="0"/>
              </a:rPr>
              <a:t>Well done for working so hard at that.</a:t>
            </a:r>
          </a:p>
          <a:p>
            <a:pPr indent="0">
              <a:spcAft>
                <a:spcPts val="1200"/>
              </a:spcAft>
            </a:pPr>
            <a:r>
              <a:rPr lang="en-GB" sz="2000">
                <a:solidFill>
                  <a:srgbClr val="000000"/>
                </a:solidFill>
                <a:latin typeface="Lato" panose="020F0502020204030203" pitchFamily="34" charset="0"/>
              </a:rPr>
              <a:t>You’ve learned so much, well done.</a:t>
            </a:r>
          </a:p>
          <a:p>
            <a:pPr indent="0">
              <a:spcAft>
                <a:spcPts val="1200"/>
              </a:spcAft>
            </a:pPr>
            <a:r>
              <a:rPr lang="en-GB" sz="2000">
                <a:solidFill>
                  <a:srgbClr val="000000"/>
                </a:solidFill>
                <a:latin typeface="Lato" panose="020F0502020204030203" pitchFamily="34" charset="0"/>
              </a:rPr>
              <a:t>It’s great that you kept going with that even when it was tricky.</a:t>
            </a:r>
          </a:p>
        </p:txBody>
      </p:sp>
      <p:pic>
        <p:nvPicPr>
          <p:cNvPr id="3" name="Graphic 2" descr="Harvey Balls 0% with solid fill">
            <a:extLst>
              <a:ext uri="{FF2B5EF4-FFF2-40B4-BE49-F238E27FC236}">
                <a16:creationId xmlns:a16="http://schemas.microsoft.com/office/drawing/2014/main" id="{5AB93DF7-162A-F153-2A82-8F56DBFA2C3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0D929CAB-E75A-249F-1D1A-B79AB179AE3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AD1433FC-52EF-A1B5-86AD-8E2BA9B0F0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9BE3436D-953A-A2BF-DC1E-0A053F18514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643CAF5E-9D9F-20F8-F0CA-AF50819DC73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F076E0BB-C586-5FB4-B2CA-FBD7F0AE70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040E78AD-1870-D3C1-0E64-106326E247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4CC32A49-6974-84FF-3FF7-51A2A5BEEA8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10719E3E-70B2-58F7-3CE1-5215C784898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774820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54477-2D2F-0F05-CB60-83FC1CE8C0A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476099F-9928-87F2-7922-CD064807D586}"/>
              </a:ext>
            </a:extLst>
          </p:cNvPr>
          <p:cNvSpPr>
            <a:spLocks noGrp="1"/>
          </p:cNvSpPr>
          <p:nvPr>
            <p:ph type="body" sz="quarter" idx="13"/>
          </p:nvPr>
        </p:nvSpPr>
        <p:spPr/>
        <p:txBody>
          <a:bodyPr/>
          <a:lstStyle/>
          <a:p>
            <a:r>
              <a:rPr lang="en-GB" sz="3000" b="1"/>
              <a:t>Praise effort, rather than talent</a:t>
            </a:r>
          </a:p>
        </p:txBody>
      </p:sp>
      <p:pic>
        <p:nvPicPr>
          <p:cNvPr id="3" name="Graphic 2" descr="Harvey Balls 0% with solid fill">
            <a:extLst>
              <a:ext uri="{FF2B5EF4-FFF2-40B4-BE49-F238E27FC236}">
                <a16:creationId xmlns:a16="http://schemas.microsoft.com/office/drawing/2014/main" id="{DB7955E0-EC55-DCFB-F394-026D243B598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4" name="Graphic 3" descr="Tea with solid fill">
            <a:extLst>
              <a:ext uri="{FF2B5EF4-FFF2-40B4-BE49-F238E27FC236}">
                <a16:creationId xmlns:a16="http://schemas.microsoft.com/office/drawing/2014/main" id="{EDD39062-CDEB-002C-F7AD-BD61BDD8E2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5" name="Graphic 4" descr="Harvey Balls 25% with solid fill">
            <a:extLst>
              <a:ext uri="{FF2B5EF4-FFF2-40B4-BE49-F238E27FC236}">
                <a16:creationId xmlns:a16="http://schemas.microsoft.com/office/drawing/2014/main" id="{A2E046D3-B651-F713-EACB-29D268D0F33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3DA6CA04-7283-DFCB-6412-058C1AA30C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496586CB-6413-A5AC-B5C3-83BDFBBD17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CEE3EF76-769D-EF79-7447-8FD603DE72E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D3970BB0-9D68-0D03-DF42-05D58E246E9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532DAADF-0E3E-B5C7-7382-E78AF7654E3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167956E1-E1A2-4B6F-9600-5B1364C921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15" name="Picture 14">
            <a:extLst>
              <a:ext uri="{FF2B5EF4-FFF2-40B4-BE49-F238E27FC236}">
                <a16:creationId xmlns:a16="http://schemas.microsoft.com/office/drawing/2014/main" id="{736C509B-A611-C153-FE1D-61135207A3B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408144" y="3107902"/>
            <a:ext cx="4568486" cy="3415392"/>
          </a:xfrm>
          <a:prstGeom prst="rect">
            <a:avLst/>
          </a:prstGeom>
        </p:spPr>
      </p:pic>
      <p:sp>
        <p:nvSpPr>
          <p:cNvPr id="17" name="Text Placeholder 4">
            <a:extLst>
              <a:ext uri="{FF2B5EF4-FFF2-40B4-BE49-F238E27FC236}">
                <a16:creationId xmlns:a16="http://schemas.microsoft.com/office/drawing/2014/main" id="{46F016DA-9536-F164-DB8C-A269E5B5E382}"/>
              </a:ext>
            </a:extLst>
          </p:cNvPr>
          <p:cNvSpPr txBox="1">
            <a:spLocks/>
          </p:cNvSpPr>
          <p:nvPr/>
        </p:nvSpPr>
        <p:spPr>
          <a:xfrm>
            <a:off x="760263" y="2447301"/>
            <a:ext cx="3646037" cy="4195748"/>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eaLnBrk="0" fontAlgn="base" hangingPunct="0">
              <a:lnSpc>
                <a:spcPct val="100000"/>
              </a:lnSpc>
              <a:spcBef>
                <a:spcPct val="0"/>
              </a:spcBef>
              <a:spcAft>
                <a:spcPct val="0"/>
              </a:spcAft>
            </a:pPr>
            <a:r>
              <a:rPr lang="en-US" altLang="en-US" sz="2000" b="1">
                <a:solidFill>
                  <a:schemeClr val="tx1"/>
                </a:solidFill>
                <a:latin typeface="Arial" panose="020B0604020202020204" pitchFamily="34" charset="0"/>
              </a:rPr>
              <a:t>Talent-focused praise </a:t>
            </a:r>
            <a:r>
              <a:rPr lang="en-US" altLang="en-US" sz="2000" b="1" i="1">
                <a:solidFill>
                  <a:schemeClr val="tx1"/>
                </a:solidFill>
                <a:latin typeface="Arial" panose="020B0604020202020204" pitchFamily="34" charset="0"/>
              </a:rPr>
              <a:t>(left)</a:t>
            </a:r>
            <a:r>
              <a:rPr lang="en-US" altLang="en-US" sz="2000" b="1">
                <a:solidFill>
                  <a:schemeClr val="tx1"/>
                </a:solidFill>
                <a:latin typeface="Arial" panose="020B0604020202020204" pitchFamily="34" charset="0"/>
              </a:rPr>
              <a:t> can:</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sz="2000">
                <a:solidFill>
                  <a:schemeClr val="tx1"/>
                </a:solidFill>
                <a:latin typeface="Arial" panose="020B0604020202020204" pitchFamily="34" charset="0"/>
              </a:rPr>
              <a:t>Link success to being “clever”</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sz="2000">
                <a:solidFill>
                  <a:schemeClr val="tx1"/>
                </a:solidFill>
                <a:latin typeface="Arial" panose="020B0604020202020204" pitchFamily="34" charset="0"/>
              </a:rPr>
              <a:t>Increase fear of mistakes</a:t>
            </a:r>
          </a:p>
          <a:p>
            <a:pPr lvl="0" eaLnBrk="0" fontAlgn="base" hangingPunct="0">
              <a:lnSpc>
                <a:spcPct val="100000"/>
              </a:lnSpc>
              <a:spcBef>
                <a:spcPct val="0"/>
              </a:spcBef>
              <a:spcAft>
                <a:spcPct val="0"/>
              </a:spcAft>
            </a:pPr>
            <a:endParaRPr lang="en-US" altLang="en-US" sz="2000">
              <a:solidFill>
                <a:schemeClr val="tx1"/>
              </a:solidFill>
              <a:latin typeface="Arial" panose="020B0604020202020204" pitchFamily="34" charset="0"/>
            </a:endParaRPr>
          </a:p>
          <a:p>
            <a:pPr lvl="0" eaLnBrk="0" fontAlgn="base" hangingPunct="0">
              <a:lnSpc>
                <a:spcPct val="100000"/>
              </a:lnSpc>
              <a:spcBef>
                <a:spcPct val="0"/>
              </a:spcBef>
              <a:spcAft>
                <a:spcPct val="0"/>
              </a:spcAft>
            </a:pPr>
            <a:r>
              <a:rPr lang="en-US" altLang="en-US" sz="2000" b="1">
                <a:solidFill>
                  <a:schemeClr val="tx1"/>
                </a:solidFill>
                <a:latin typeface="Arial" panose="020B0604020202020204" pitchFamily="34" charset="0"/>
              </a:rPr>
              <a:t>Effort-focused praise </a:t>
            </a:r>
            <a:r>
              <a:rPr lang="en-US" altLang="en-US" sz="2000" b="1" i="1">
                <a:solidFill>
                  <a:schemeClr val="tx1"/>
                </a:solidFill>
                <a:latin typeface="Arial" panose="020B0604020202020204" pitchFamily="34" charset="0"/>
              </a:rPr>
              <a:t>(right)</a:t>
            </a:r>
            <a:r>
              <a:rPr lang="en-US" altLang="en-US" sz="2000" b="1">
                <a:solidFill>
                  <a:schemeClr val="tx1"/>
                </a:solidFill>
                <a:latin typeface="Arial" panose="020B0604020202020204" pitchFamily="34" charset="0"/>
              </a:rPr>
              <a:t>:</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sz="2000">
                <a:solidFill>
                  <a:schemeClr val="tx1"/>
                </a:solidFill>
                <a:latin typeface="Arial" panose="020B0604020202020204" pitchFamily="34" charset="0"/>
              </a:rPr>
              <a:t>Values hard work and persistence</a:t>
            </a:r>
          </a:p>
          <a:p>
            <a:pPr marL="342900" lvl="0" indent="-342900" eaLnBrk="0" fontAlgn="base" hangingPunct="0">
              <a:lnSpc>
                <a:spcPct val="100000"/>
              </a:lnSpc>
              <a:spcBef>
                <a:spcPct val="0"/>
              </a:spcBef>
              <a:spcAft>
                <a:spcPct val="0"/>
              </a:spcAft>
              <a:buFont typeface="Arial" panose="020B0604020202020204" pitchFamily="34" charset="0"/>
              <a:buChar char="•"/>
            </a:pPr>
            <a:r>
              <a:rPr lang="en-US" altLang="en-US" sz="2000">
                <a:solidFill>
                  <a:schemeClr val="tx1"/>
                </a:solidFill>
                <a:latin typeface="Arial" panose="020B0604020202020204" pitchFamily="34" charset="0"/>
              </a:rPr>
              <a:t>Helps children keep going when learning is hard</a:t>
            </a:r>
            <a:endParaRPr lang="en-US" altLang="en-US" sz="2400">
              <a:solidFill>
                <a:schemeClr val="tx1"/>
              </a:solidFill>
              <a:latin typeface="Arial" panose="020B0604020202020204" pitchFamily="34" charset="0"/>
            </a:endParaRPr>
          </a:p>
        </p:txBody>
      </p:sp>
      <p:sp>
        <p:nvSpPr>
          <p:cNvPr id="18" name="Text Placeholder 4">
            <a:extLst>
              <a:ext uri="{FF2B5EF4-FFF2-40B4-BE49-F238E27FC236}">
                <a16:creationId xmlns:a16="http://schemas.microsoft.com/office/drawing/2014/main" id="{435277E7-8B91-9652-F54E-9646C02CDDE3}"/>
              </a:ext>
            </a:extLst>
          </p:cNvPr>
          <p:cNvSpPr txBox="1">
            <a:spLocks/>
          </p:cNvSpPr>
          <p:nvPr/>
        </p:nvSpPr>
        <p:spPr>
          <a:xfrm>
            <a:off x="4408144" y="2563139"/>
            <a:ext cx="3590556" cy="520002"/>
          </a:xfrm>
          <a:prstGeom prst="rect">
            <a:avLst/>
          </a:prstGeom>
        </p:spPr>
        <p:txBody>
          <a:bodyPr anchor="t"/>
          <a:lstStyle>
            <a:lvl1pPr marL="0" indent="0" algn="l" defTabSz="914400" rtl="0" eaLnBrk="1" latinLnBrk="0" hangingPunct="1">
              <a:lnSpc>
                <a:spcPct val="90000"/>
              </a:lnSpc>
              <a:spcBef>
                <a:spcPts val="0"/>
              </a:spcBef>
              <a:buFontTx/>
              <a:buNone/>
              <a:defRPr sz="1800" kern="1200">
                <a:solidFill>
                  <a:schemeClr val="bg1"/>
                </a:solidFill>
                <a:latin typeface="Rubik Medium" panose="02000604000000020004" pitchFamily="2" charset="-79"/>
                <a:ea typeface="+mn-ea"/>
                <a:cs typeface="Rubik Medium" panose="02000604000000020004" pitchFamily="2" charset="-79"/>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eaLnBrk="0" fontAlgn="base" hangingPunct="0">
              <a:lnSpc>
                <a:spcPct val="100000"/>
              </a:lnSpc>
              <a:spcBef>
                <a:spcPct val="0"/>
              </a:spcBef>
              <a:spcAft>
                <a:spcPct val="0"/>
              </a:spcAft>
            </a:pPr>
            <a:r>
              <a:rPr lang="en-US" altLang="en-US" sz="2000" b="1">
                <a:solidFill>
                  <a:schemeClr val="tx1"/>
                </a:solidFill>
                <a:latin typeface="Arial" panose="020B0604020202020204" pitchFamily="34" charset="0"/>
              </a:rPr>
              <a:t>Workshop slide:</a:t>
            </a:r>
            <a:endParaRPr lang="en-US" altLang="en-US" sz="2400">
              <a:solidFill>
                <a:schemeClr val="tx1"/>
              </a:solidFill>
              <a:latin typeface="Arial" panose="020B0604020202020204" pitchFamily="34" charset="0"/>
            </a:endParaRPr>
          </a:p>
        </p:txBody>
      </p:sp>
    </p:spTree>
    <p:extLst>
      <p:ext uri="{BB962C8B-B14F-4D97-AF65-F5344CB8AC3E}">
        <p14:creationId xmlns:p14="http://schemas.microsoft.com/office/powerpoint/2010/main" val="2479307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lIns="91440" tIns="45720" rIns="91440" bIns="45720" anchor="t"/>
          <a:lstStyle/>
          <a:p>
            <a:r>
              <a:rPr lang="en-GB" sz="3000" b="1">
                <a:cs typeface="Rubik Medium"/>
              </a:rPr>
              <a:t>Praise effort, rather than talent</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791131" y="2176356"/>
            <a:ext cx="4882371" cy="3948871"/>
          </a:xfrm>
        </p:spPr>
        <p:txBody>
          <a:bodyPr lIns="91440" tIns="45720" rIns="91440" bIns="45720" anchor="t"/>
          <a:lstStyle/>
          <a:p>
            <a:pPr rtl="0" fontAlgn="base"/>
            <a:r>
              <a:rPr lang="en-GB" sz="2400" i="0">
                <a:solidFill>
                  <a:srgbClr val="000000"/>
                </a:solidFill>
                <a:effectLst/>
                <a:latin typeface="Lato"/>
                <a:ea typeface="Lato"/>
                <a:cs typeface="Rubik Medium"/>
              </a:rPr>
              <a:t>Share with parents/carers reasons why this is important:</a:t>
            </a:r>
          </a:p>
          <a:p>
            <a:pPr rtl="0" fontAlgn="base"/>
            <a:endParaRPr lang="en-GB" sz="2400" i="0">
              <a:solidFill>
                <a:srgbClr val="000000"/>
              </a:solidFill>
              <a:effectLst/>
              <a:latin typeface="Lato"/>
              <a:ea typeface="Lato"/>
              <a:cs typeface="Rubik Medium"/>
            </a:endParaRPr>
          </a:p>
          <a:p>
            <a:pPr marL="342900" indent="-342900" rtl="0" fontAlgn="base">
              <a:spcAft>
                <a:spcPts val="600"/>
              </a:spcAft>
              <a:buFont typeface="Arial" panose="020B0604020202020204" pitchFamily="34" charset="0"/>
              <a:buChar char="•"/>
            </a:pPr>
            <a:r>
              <a:rPr lang="en-GB" sz="2400" b="0">
                <a:solidFill>
                  <a:srgbClr val="000000"/>
                </a:solidFill>
                <a:latin typeface="Lato"/>
                <a:ea typeface="Lato"/>
                <a:cs typeface="Rubik Medium"/>
              </a:rPr>
              <a:t>Positive reinforcement</a:t>
            </a:r>
          </a:p>
          <a:p>
            <a:pPr marL="342900" indent="-342900" rtl="0" fontAlgn="base">
              <a:spcAft>
                <a:spcPts val="600"/>
              </a:spcAft>
              <a:buFont typeface="Arial" panose="020B0604020202020204" pitchFamily="34" charset="0"/>
              <a:buChar char="•"/>
            </a:pPr>
            <a:r>
              <a:rPr lang="en-GB" sz="2400" b="0">
                <a:solidFill>
                  <a:srgbClr val="000000"/>
                </a:solidFill>
                <a:latin typeface="Lato"/>
                <a:ea typeface="Lato"/>
                <a:cs typeface="Rubik Medium"/>
              </a:rPr>
              <a:t>Shows that it is hard work that makes success, not natural ability</a:t>
            </a:r>
          </a:p>
          <a:p>
            <a:pPr marL="342900" indent="-342900" rtl="0" fontAlgn="base">
              <a:spcAft>
                <a:spcPts val="600"/>
              </a:spcAft>
              <a:buFont typeface="Arial" panose="020B0604020202020204" pitchFamily="34" charset="0"/>
              <a:buChar char="•"/>
            </a:pPr>
            <a:r>
              <a:rPr lang="en-GB" sz="2400" b="0">
                <a:solidFill>
                  <a:srgbClr val="000000"/>
                </a:solidFill>
                <a:latin typeface="Lato"/>
                <a:ea typeface="Lato"/>
                <a:cs typeface="Rubik Medium"/>
              </a:rPr>
              <a:t>Helps when children begin to find it hard</a:t>
            </a:r>
          </a:p>
          <a:p>
            <a:pPr marL="342900" indent="-342900" rtl="0" fontAlgn="base">
              <a:spcAft>
                <a:spcPts val="600"/>
              </a:spcAft>
              <a:buFont typeface="Arial" panose="020B0604020202020204" pitchFamily="34" charset="0"/>
              <a:buChar char="•"/>
            </a:pPr>
            <a:r>
              <a:rPr lang="en-GB" sz="2400" b="0">
                <a:solidFill>
                  <a:srgbClr val="000000"/>
                </a:solidFill>
                <a:latin typeface="Lato"/>
                <a:ea typeface="Lato"/>
                <a:cs typeface="Rubik Medium"/>
              </a:rPr>
              <a:t>Encourages growth mindset</a:t>
            </a:r>
          </a:p>
        </p:txBody>
      </p:sp>
      <p:pic>
        <p:nvPicPr>
          <p:cNvPr id="4098" name="Picture 2">
            <a:extLst>
              <a:ext uri="{FF2B5EF4-FFF2-40B4-BE49-F238E27FC236}">
                <a16:creationId xmlns:a16="http://schemas.microsoft.com/office/drawing/2014/main" id="{C129FC12-8E99-7181-E553-394090511E4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618021" y="2985849"/>
            <a:ext cx="3367358" cy="2248162"/>
          </a:xfrm>
          <a:prstGeom prst="rect">
            <a:avLst/>
          </a:prstGeom>
          <a:noFill/>
          <a:extLst>
            <a:ext uri="{909E8E84-426E-40DD-AFC4-6F175D3DCCD1}">
              <a14:hiddenFill xmlns:a14="http://schemas.microsoft.com/office/drawing/2010/main">
                <a:solidFill>
                  <a:srgbClr val="FFFFFF"/>
                </a:solidFill>
              </a14:hiddenFill>
            </a:ext>
          </a:extLst>
        </p:spPr>
      </p:pic>
      <p:pic>
        <p:nvPicPr>
          <p:cNvPr id="5" name="Graphic 4" descr="Harvey Balls 0% with solid fill">
            <a:extLst>
              <a:ext uri="{FF2B5EF4-FFF2-40B4-BE49-F238E27FC236}">
                <a16:creationId xmlns:a16="http://schemas.microsoft.com/office/drawing/2014/main" id="{24C9A506-9858-8E4E-57EA-BA78DEF7A80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6" name="Graphic 5" descr="Tea with solid fill">
            <a:extLst>
              <a:ext uri="{FF2B5EF4-FFF2-40B4-BE49-F238E27FC236}">
                <a16:creationId xmlns:a16="http://schemas.microsoft.com/office/drawing/2014/main" id="{BA5C14B8-1466-6911-7BF1-C577E88094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7" name="Graphic 6" descr="Harvey Balls 25% with solid fill">
            <a:extLst>
              <a:ext uri="{FF2B5EF4-FFF2-40B4-BE49-F238E27FC236}">
                <a16:creationId xmlns:a16="http://schemas.microsoft.com/office/drawing/2014/main" id="{2B46B155-8825-BF02-504F-0930D49B65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EE279C56-6AFE-BBA4-CEC5-735B203F42B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7AAED51A-EAE8-C5F5-8BE5-7DDD78E3320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152F3927-F51B-FFFF-0AA6-0DA1F9ED68E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5C4F4572-D538-A4CB-735C-CE20FFD219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497F2052-D6AB-243C-85FB-9C17C5007C5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3356426B-2615-E04A-D408-0448E66804F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9842016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6B083F-F2FC-B9CE-C94C-5EE5BD3E3C6A}"/>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396B0CED-7F4B-2F64-7AC6-55F57C6A569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7AA2983C-7153-0B04-D35A-CF8A6AD1BC0D}"/>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CC1BB14A-4A92-D52D-6A5F-8B19FCB46420}"/>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8C08897B-2ED0-3195-BCAB-571BC3C16E7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A38EB5DF-3A6B-6F52-CEA7-36B5C950DDAB}"/>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90BDBF1D-5BB9-E591-22B9-82BBBCD34AD9}"/>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78038B8A-CAC7-952E-39D9-5C0A52E5C176}"/>
              </a:ext>
            </a:extLst>
          </p:cNvPr>
          <p:cNvSpPr/>
          <p:nvPr/>
        </p:nvSpPr>
        <p:spPr>
          <a:xfrm>
            <a:off x="1214438" y="2831309"/>
            <a:ext cx="6697196" cy="11086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98BF4693-8B99-582A-C72E-6EB50E477407}"/>
              </a:ext>
            </a:extLst>
          </p:cNvPr>
          <p:cNvSpPr txBox="1"/>
          <p:nvPr/>
        </p:nvSpPr>
        <p:spPr>
          <a:xfrm>
            <a:off x="1214437" y="2934723"/>
            <a:ext cx="6701210" cy="615553"/>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r>
              <a:rPr lang="en-GB" sz="2000" b="1">
                <a:solidFill>
                  <a:srgbClr val="0AB9EE"/>
                </a:solidFill>
                <a:latin typeface="Rubik SemiBold"/>
                <a:ea typeface="Lato"/>
                <a:cs typeface="Lato"/>
              </a:rPr>
              <a:t>Objective: </a:t>
            </a:r>
            <a:r>
              <a:rPr lang="en-GB" sz="2000" b="1" i="0">
                <a:solidFill>
                  <a:srgbClr val="0AB9EE"/>
                </a:solidFill>
                <a:effectLst/>
                <a:latin typeface="Rubik SemiBold"/>
              </a:rPr>
              <a:t>Understand the resources available to support adults &amp; children with their number confidence and skills </a:t>
            </a:r>
          </a:p>
        </p:txBody>
      </p:sp>
    </p:spTree>
    <p:extLst>
      <p:ext uri="{BB962C8B-B14F-4D97-AF65-F5344CB8AC3E}">
        <p14:creationId xmlns:p14="http://schemas.microsoft.com/office/powerpoint/2010/main" val="17504308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BCAF4-E877-EFD2-E08D-7ED0CF7051B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96B27CE-356D-ED8D-1555-859B81C3DD36}"/>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pic>
        <p:nvPicPr>
          <p:cNvPr id="4" name="Graphic 3" descr="Harvey Balls 0% with solid fill">
            <a:extLst>
              <a:ext uri="{FF2B5EF4-FFF2-40B4-BE49-F238E27FC236}">
                <a16:creationId xmlns:a16="http://schemas.microsoft.com/office/drawing/2014/main" id="{79A24E0C-D213-C376-DA5C-1BAD7886AD9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0A226F26-34FB-FD5B-B98D-38C14EB8205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F1E4003F-6FA2-58C1-2559-23B74B17654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1" name="Graphic 10" descr="Harvey Balls 100% with solid fill">
            <a:extLst>
              <a:ext uri="{FF2B5EF4-FFF2-40B4-BE49-F238E27FC236}">
                <a16:creationId xmlns:a16="http://schemas.microsoft.com/office/drawing/2014/main" id="{2E58A492-9F0E-0CD0-D5AC-267B1C8FA9F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2" name="Graphic 11" descr="Harvey Balls 65% with solid fill">
            <a:extLst>
              <a:ext uri="{FF2B5EF4-FFF2-40B4-BE49-F238E27FC236}">
                <a16:creationId xmlns:a16="http://schemas.microsoft.com/office/drawing/2014/main" id="{EF6963F6-DE26-E1B9-5392-62745C66E11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3" name="Graphic 12" descr="Harvey Balls 75% with solid fill">
            <a:extLst>
              <a:ext uri="{FF2B5EF4-FFF2-40B4-BE49-F238E27FC236}">
                <a16:creationId xmlns:a16="http://schemas.microsoft.com/office/drawing/2014/main" id="{B9C9641F-2B47-C54E-013B-CB7BD2E946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14" name="Graphic 13" descr="Harvey Balls 85% with solid fill">
            <a:extLst>
              <a:ext uri="{FF2B5EF4-FFF2-40B4-BE49-F238E27FC236}">
                <a16:creationId xmlns:a16="http://schemas.microsoft.com/office/drawing/2014/main" id="{B94433B6-7A7E-680B-BF29-460BA3F494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15" name="Graphic 14" descr="Harvey Balls 10% with solid fill">
            <a:extLst>
              <a:ext uri="{FF2B5EF4-FFF2-40B4-BE49-F238E27FC236}">
                <a16:creationId xmlns:a16="http://schemas.microsoft.com/office/drawing/2014/main" id="{513591DE-6052-A46D-D7C3-729DD388AC9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16" name="Graphic 15" descr="Harvey Balls 45% with solid fill">
            <a:extLst>
              <a:ext uri="{FF2B5EF4-FFF2-40B4-BE49-F238E27FC236}">
                <a16:creationId xmlns:a16="http://schemas.microsoft.com/office/drawing/2014/main" id="{927F3103-D6A4-593D-8506-4F230B3C104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
        <p:nvSpPr>
          <p:cNvPr id="26" name="Rectangle 25">
            <a:extLst>
              <a:ext uri="{FF2B5EF4-FFF2-40B4-BE49-F238E27FC236}">
                <a16:creationId xmlns:a16="http://schemas.microsoft.com/office/drawing/2014/main" id="{B9A4316A-A3E4-BBAA-6C7E-816A3835AC00}"/>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28" name="Rectangle 27">
            <a:extLst>
              <a:ext uri="{FF2B5EF4-FFF2-40B4-BE49-F238E27FC236}">
                <a16:creationId xmlns:a16="http://schemas.microsoft.com/office/drawing/2014/main" id="{4600113E-31CE-C542-4454-38F5F54CDAC8}"/>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a:t>
            </a:r>
            <a:br>
              <a:rPr lang="en-US" sz="1400" b="1">
                <a:solidFill>
                  <a:schemeClr val="tx1"/>
                </a:solidFill>
                <a:highlight>
                  <a:srgbClr val="FFFFFF"/>
                </a:highlight>
                <a:latin typeface="Lato"/>
                <a:ea typeface="Lato"/>
                <a:cs typeface="Lato"/>
              </a:rPr>
            </a:br>
            <a:r>
              <a:rPr lang="en-US" sz="1400" b="1">
                <a:solidFill>
                  <a:schemeClr val="tx1"/>
                </a:solidFill>
                <a:highlight>
                  <a:srgbClr val="FFFFFF"/>
                </a:highlight>
                <a:latin typeface="Lato"/>
                <a:ea typeface="Lato"/>
                <a:cs typeface="Lato"/>
              </a:rPr>
              <a:t>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30" name="Rectangle 29">
            <a:extLst>
              <a:ext uri="{FF2B5EF4-FFF2-40B4-BE49-F238E27FC236}">
                <a16:creationId xmlns:a16="http://schemas.microsoft.com/office/drawing/2014/main" id="{92543E43-930F-FF2C-5A0D-8B6E76D89F81}"/>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32" name="Rectangle 31">
            <a:extLst>
              <a:ext uri="{FF2B5EF4-FFF2-40B4-BE49-F238E27FC236}">
                <a16:creationId xmlns:a16="http://schemas.microsoft.com/office/drawing/2014/main" id="{08A92B80-F852-C032-B6E2-49F9FA09F752}"/>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33" name="Rectangle 32">
            <a:extLst>
              <a:ext uri="{FF2B5EF4-FFF2-40B4-BE49-F238E27FC236}">
                <a16:creationId xmlns:a16="http://schemas.microsoft.com/office/drawing/2014/main" id="{9F12E677-5F73-8393-70F5-EC24B66074D4}"/>
              </a:ext>
            </a:extLst>
          </p:cNvPr>
          <p:cNvSpPr/>
          <p:nvPr/>
        </p:nvSpPr>
        <p:spPr>
          <a:xfrm>
            <a:off x="4986575" y="3703345"/>
            <a:ext cx="3484672" cy="576114"/>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p>
        </p:txBody>
      </p:sp>
    </p:spTree>
    <p:extLst>
      <p:ext uri="{BB962C8B-B14F-4D97-AF65-F5344CB8AC3E}">
        <p14:creationId xmlns:p14="http://schemas.microsoft.com/office/powerpoint/2010/main" val="354207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8BC72A2-C6EF-912A-A10D-DBD5AF242DDC}"/>
              </a:ext>
            </a:extLst>
          </p:cNvPr>
          <p:cNvSpPr>
            <a:spLocks noGrp="1"/>
          </p:cNvSpPr>
          <p:nvPr>
            <p:ph type="body" sz="quarter" idx="13"/>
          </p:nvPr>
        </p:nvSpPr>
        <p:spPr/>
        <p:txBody>
          <a:bodyPr/>
          <a:lstStyle/>
          <a:p>
            <a:r>
              <a:rPr lang="en-GB" sz="3000" b="1"/>
              <a:t>The Essentials of Numeracy</a:t>
            </a:r>
          </a:p>
        </p:txBody>
      </p:sp>
      <p:pic>
        <p:nvPicPr>
          <p:cNvPr id="3" name="Online Media 2" title="ESSENTIALS OF NUMERACY | National Numeracy">
            <a:hlinkClick r:id="" action="ppaction://media"/>
            <a:extLst>
              <a:ext uri="{FF2B5EF4-FFF2-40B4-BE49-F238E27FC236}">
                <a16:creationId xmlns:a16="http://schemas.microsoft.com/office/drawing/2014/main" id="{499EE6CD-E69C-B848-A155-C7465D84B706}"/>
              </a:ext>
            </a:extLst>
          </p:cNvPr>
          <p:cNvPicPr>
            <a:picLocks noRot="1" noChangeAspect="1"/>
          </p:cNvPicPr>
          <p:nvPr>
            <a:videoFile r:link="rId1"/>
          </p:nvPr>
        </p:nvPicPr>
        <p:blipFill>
          <a:blip r:embed="rId3"/>
          <a:stretch>
            <a:fillRect/>
          </a:stretch>
        </p:blipFill>
        <p:spPr>
          <a:xfrm>
            <a:off x="1202793" y="2062120"/>
            <a:ext cx="7129791" cy="4530538"/>
          </a:xfrm>
          <a:prstGeom prst="rect">
            <a:avLst/>
          </a:prstGeom>
        </p:spPr>
      </p:pic>
      <p:pic>
        <p:nvPicPr>
          <p:cNvPr id="14" name="Graphic 13" descr="Harvey Balls 0% with solid fill">
            <a:extLst>
              <a:ext uri="{FF2B5EF4-FFF2-40B4-BE49-F238E27FC236}">
                <a16:creationId xmlns:a16="http://schemas.microsoft.com/office/drawing/2014/main" id="{BC51F601-47A5-1041-6DAB-54D46CED677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DC5F0DC6-7922-2F76-491B-4A005ECF63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A1E23C56-8104-E9C6-4DCB-425276C963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5DA5D0A8-F9F3-AD73-A245-04EA8A2EDE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CBB8B20E-E01F-ED32-5625-45625345F1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A8B1DC95-6532-C9B0-69B7-D832AC7B7E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789291B3-AE41-1C5B-F4F5-D238A3D6E7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080827AE-2AF1-B63B-FB74-755290F4DC40}"/>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2DE65499-A5BE-87CB-E97E-D9B8A9C97EB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327991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F17907-CB61-C256-F3BD-E51579F701D2}"/>
              </a:ext>
            </a:extLst>
          </p:cNvPr>
          <p:cNvSpPr>
            <a:spLocks noGrp="1"/>
          </p:cNvSpPr>
          <p:nvPr>
            <p:ph type="body" sz="quarter" idx="13"/>
          </p:nvPr>
        </p:nvSpPr>
        <p:spPr/>
        <p:txBody>
          <a:bodyPr lIns="91440" tIns="45720" rIns="91440" bIns="45720" anchor="t"/>
          <a:lstStyle/>
          <a:p>
            <a:r>
              <a:rPr lang="en-GB" sz="3600">
                <a:cs typeface="Rubik Medium"/>
              </a:rPr>
              <a:t>The National Numeracy Challenge</a:t>
            </a:r>
            <a:endParaRPr lang="en-GB" sz="3600">
              <a:solidFill>
                <a:srgbClr val="000000"/>
              </a:solidFill>
              <a:cs typeface="Rubik Medium"/>
            </a:endParaRPr>
          </a:p>
          <a:p>
            <a:endParaRPr lang="en-GB"/>
          </a:p>
        </p:txBody>
      </p:sp>
      <p:pic>
        <p:nvPicPr>
          <p:cNvPr id="5" name="Picture 4" descr="Graphical user interface, text, chat or text message&#10;&#10;Description automatically generated">
            <a:extLst>
              <a:ext uri="{FF2B5EF4-FFF2-40B4-BE49-F238E27FC236}">
                <a16:creationId xmlns:a16="http://schemas.microsoft.com/office/drawing/2014/main" id="{AD6ADBC1-6587-EEE3-E0EB-27BB868D9D4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41414" y="2580524"/>
            <a:ext cx="4429125" cy="3381375"/>
          </a:xfrm>
          <a:prstGeom prst="rect">
            <a:avLst/>
          </a:prstGeom>
        </p:spPr>
      </p:pic>
      <p:sp>
        <p:nvSpPr>
          <p:cNvPr id="6" name="TextBox 14">
            <a:extLst>
              <a:ext uri="{FF2B5EF4-FFF2-40B4-BE49-F238E27FC236}">
                <a16:creationId xmlns:a16="http://schemas.microsoft.com/office/drawing/2014/main" id="{E929F3E1-0C2C-3876-1028-CE9DF7D23B95}"/>
              </a:ext>
            </a:extLst>
          </p:cNvPr>
          <p:cNvSpPr txBox="1"/>
          <p:nvPr/>
        </p:nvSpPr>
        <p:spPr>
          <a:xfrm>
            <a:off x="5486400" y="2172391"/>
            <a:ext cx="3503306" cy="397031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a:solidFill>
                  <a:srgbClr val="000000"/>
                </a:solidFill>
              </a:rPr>
              <a:t>Free online learning tool for adults</a:t>
            </a:r>
          </a:p>
          <a:p>
            <a:pPr marL="285750" indent="-285750">
              <a:buFont typeface="Arial" panose="020B0604020202020204" pitchFamily="34" charset="0"/>
              <a:buChar char="•"/>
            </a:pPr>
            <a:endParaRPr lang="en-GB">
              <a:solidFill>
                <a:srgbClr val="000000"/>
              </a:solidFill>
            </a:endParaRPr>
          </a:p>
          <a:p>
            <a:pPr marL="285750" indent="-285750">
              <a:buFont typeface="Arial" panose="020B0604020202020204" pitchFamily="34" charset="0"/>
              <a:buChar char="•"/>
            </a:pPr>
            <a:r>
              <a:rPr lang="en-GB">
                <a:solidFill>
                  <a:srgbClr val="000000"/>
                </a:solidFill>
              </a:rPr>
              <a:t>Designed for those with low skills and/or confidence with maths</a:t>
            </a:r>
          </a:p>
          <a:p>
            <a:pPr marL="285750" indent="-285750">
              <a:buFont typeface="Arial" panose="020B0604020202020204" pitchFamily="34" charset="0"/>
              <a:buChar char="•"/>
            </a:pPr>
            <a:endParaRPr lang="en-GB">
              <a:solidFill>
                <a:srgbClr val="000000"/>
              </a:solidFill>
            </a:endParaRPr>
          </a:p>
          <a:p>
            <a:pPr marL="285750" indent="-285750">
              <a:buFont typeface="Arial" panose="020B0604020202020204" pitchFamily="34" charset="0"/>
              <a:buChar char="•"/>
            </a:pPr>
            <a:r>
              <a:rPr lang="en-GB">
                <a:solidFill>
                  <a:srgbClr val="000000"/>
                </a:solidFill>
              </a:rPr>
              <a:t>Accessible on mobile phones</a:t>
            </a:r>
          </a:p>
          <a:p>
            <a:pPr marL="285750" indent="-285750">
              <a:buFont typeface="Arial" panose="020B0604020202020204" pitchFamily="34" charset="0"/>
              <a:buChar char="•"/>
            </a:pPr>
            <a:endParaRPr lang="en-GB">
              <a:solidFill>
                <a:srgbClr val="000000"/>
              </a:solidFill>
            </a:endParaRPr>
          </a:p>
          <a:p>
            <a:pPr marL="285750" indent="-285750">
              <a:buFont typeface="Arial" panose="020B0604020202020204" pitchFamily="34" charset="0"/>
              <a:buChar char="•"/>
            </a:pPr>
            <a:r>
              <a:rPr lang="en-GB">
                <a:solidFill>
                  <a:srgbClr val="000000"/>
                </a:solidFill>
              </a:rPr>
              <a:t>Can be used independently, to support a course/qualification or for any other motivation</a:t>
            </a:r>
          </a:p>
          <a:p>
            <a:pPr marL="285750" indent="-285750">
              <a:buFont typeface="Arial" panose="020B0604020202020204" pitchFamily="34" charset="0"/>
              <a:buChar char="•"/>
            </a:pPr>
            <a:endParaRPr lang="en-GB">
              <a:solidFill>
                <a:srgbClr val="000000"/>
              </a:solidFill>
            </a:endParaRPr>
          </a:p>
          <a:p>
            <a:pPr marL="285750" indent="-285750">
              <a:buFont typeface="Arial" panose="020B0604020202020204" pitchFamily="34" charset="0"/>
              <a:buChar char="•"/>
            </a:pPr>
            <a:r>
              <a:rPr lang="en-GB">
                <a:solidFill>
                  <a:srgbClr val="000000"/>
                </a:solidFill>
              </a:rPr>
              <a:t>Designed to be visited regularly</a:t>
            </a:r>
          </a:p>
        </p:txBody>
      </p:sp>
      <p:pic>
        <p:nvPicPr>
          <p:cNvPr id="4" name="Graphic 3" descr="Harvey Balls 0% with solid fill">
            <a:extLst>
              <a:ext uri="{FF2B5EF4-FFF2-40B4-BE49-F238E27FC236}">
                <a16:creationId xmlns:a16="http://schemas.microsoft.com/office/drawing/2014/main" id="{6766517E-BE7F-C1A7-A6EB-606589AE86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8" name="Graphic 7" descr="Tea with solid fill">
            <a:extLst>
              <a:ext uri="{FF2B5EF4-FFF2-40B4-BE49-F238E27FC236}">
                <a16:creationId xmlns:a16="http://schemas.microsoft.com/office/drawing/2014/main" id="{F699D6FC-EEA9-D3D5-E5B9-E30228A8417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0" name="Graphic 9" descr="Harvey Balls 25% with solid fill">
            <a:extLst>
              <a:ext uri="{FF2B5EF4-FFF2-40B4-BE49-F238E27FC236}">
                <a16:creationId xmlns:a16="http://schemas.microsoft.com/office/drawing/2014/main" id="{DB4F201D-E55D-6EFF-7D8F-3C46924EC6B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2" name="Graphic 11" descr="Harvey Balls 100% with solid fill">
            <a:extLst>
              <a:ext uri="{FF2B5EF4-FFF2-40B4-BE49-F238E27FC236}">
                <a16:creationId xmlns:a16="http://schemas.microsoft.com/office/drawing/2014/main" id="{FEA79D65-9983-8F58-717C-095E6A0A83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4" name="Graphic 13" descr="Harvey Balls 65% with solid fill">
            <a:extLst>
              <a:ext uri="{FF2B5EF4-FFF2-40B4-BE49-F238E27FC236}">
                <a16:creationId xmlns:a16="http://schemas.microsoft.com/office/drawing/2014/main" id="{C49FE095-FF86-5562-9B1A-87C4E3F424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16" name="Graphic 15" descr="Harvey Balls 75% with solid fill">
            <a:extLst>
              <a:ext uri="{FF2B5EF4-FFF2-40B4-BE49-F238E27FC236}">
                <a16:creationId xmlns:a16="http://schemas.microsoft.com/office/drawing/2014/main" id="{84699305-AC66-5CFE-3EFB-DC567C8641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8" name="Graphic 17" descr="Harvey Balls 85% with solid fill">
            <a:extLst>
              <a:ext uri="{FF2B5EF4-FFF2-40B4-BE49-F238E27FC236}">
                <a16:creationId xmlns:a16="http://schemas.microsoft.com/office/drawing/2014/main" id="{90785394-29E9-7846-3793-DD6DE4C372A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4170637A-1AF1-DE89-C224-3251091DC83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F1E0A836-B6D9-BD06-055F-2A1395CA0A2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4728072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 text, application, website&#10;&#10;Description automatically generated">
            <a:extLst>
              <a:ext uri="{FF2B5EF4-FFF2-40B4-BE49-F238E27FC236}">
                <a16:creationId xmlns:a16="http://schemas.microsoft.com/office/drawing/2014/main" id="{4C79AD00-BC83-6D3B-93BF-9BE906E7DC7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90925" y="2179204"/>
            <a:ext cx="7048500" cy="3962400"/>
          </a:xfrm>
          <a:prstGeom prst="rect">
            <a:avLst/>
          </a:prstGeom>
        </p:spPr>
      </p:pic>
      <p:sp>
        <p:nvSpPr>
          <p:cNvPr id="2" name="Text Placeholder 1">
            <a:extLst>
              <a:ext uri="{FF2B5EF4-FFF2-40B4-BE49-F238E27FC236}">
                <a16:creationId xmlns:a16="http://schemas.microsoft.com/office/drawing/2014/main" id="{2CA568AD-5003-F680-A4F1-810EEB0EEE2B}"/>
              </a:ext>
            </a:extLst>
          </p:cNvPr>
          <p:cNvSpPr>
            <a:spLocks noGrp="1"/>
          </p:cNvSpPr>
          <p:nvPr>
            <p:ph type="body" sz="quarter" idx="13"/>
          </p:nvPr>
        </p:nvSpPr>
        <p:spPr/>
        <p:txBody>
          <a:bodyPr lIns="91440" tIns="45720" rIns="91440" bIns="45720" anchor="t"/>
          <a:lstStyle/>
          <a:p>
            <a:r>
              <a:rPr lang="en-GB" sz="3600">
                <a:cs typeface="Rubik Medium"/>
              </a:rPr>
              <a:t>The National Numeracy Challenge</a:t>
            </a:r>
            <a:endParaRPr lang="en-GB" sz="3600">
              <a:solidFill>
                <a:srgbClr val="000000"/>
              </a:solidFill>
              <a:cs typeface="Rubik Medium"/>
            </a:endParaRPr>
          </a:p>
          <a:p>
            <a:endParaRPr lang="en-GB"/>
          </a:p>
        </p:txBody>
      </p:sp>
      <p:pic>
        <p:nvPicPr>
          <p:cNvPr id="4" name="Graphic 3" descr="Harvey Balls 0% with solid fill">
            <a:extLst>
              <a:ext uri="{FF2B5EF4-FFF2-40B4-BE49-F238E27FC236}">
                <a16:creationId xmlns:a16="http://schemas.microsoft.com/office/drawing/2014/main" id="{4CF43ADC-4550-1725-6475-D8E02C0080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8" name="Graphic 7" descr="Tea with solid fill">
            <a:extLst>
              <a:ext uri="{FF2B5EF4-FFF2-40B4-BE49-F238E27FC236}">
                <a16:creationId xmlns:a16="http://schemas.microsoft.com/office/drawing/2014/main" id="{72898813-68AE-6DE9-97F0-A7D3BC05F1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0" name="Graphic 9" descr="Harvey Balls 25% with solid fill">
            <a:extLst>
              <a:ext uri="{FF2B5EF4-FFF2-40B4-BE49-F238E27FC236}">
                <a16:creationId xmlns:a16="http://schemas.microsoft.com/office/drawing/2014/main" id="{F3496DC7-9E20-C9AE-99AB-88E9E07ADE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2" name="Graphic 11" descr="Harvey Balls 100% with solid fill">
            <a:extLst>
              <a:ext uri="{FF2B5EF4-FFF2-40B4-BE49-F238E27FC236}">
                <a16:creationId xmlns:a16="http://schemas.microsoft.com/office/drawing/2014/main" id="{8B8AE8E1-A11D-D993-DC8C-2C6564B078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4" name="Graphic 13" descr="Harvey Balls 65% with solid fill">
            <a:extLst>
              <a:ext uri="{FF2B5EF4-FFF2-40B4-BE49-F238E27FC236}">
                <a16:creationId xmlns:a16="http://schemas.microsoft.com/office/drawing/2014/main" id="{1822D8CC-058A-3152-93BB-B9DEC597C9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16" name="Graphic 15" descr="Harvey Balls 75% with solid fill">
            <a:extLst>
              <a:ext uri="{FF2B5EF4-FFF2-40B4-BE49-F238E27FC236}">
                <a16:creationId xmlns:a16="http://schemas.microsoft.com/office/drawing/2014/main" id="{AAC4AF4C-EB76-17FE-D3CB-3B9365A2D7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8" name="Graphic 17" descr="Harvey Balls 85% with solid fill">
            <a:extLst>
              <a:ext uri="{FF2B5EF4-FFF2-40B4-BE49-F238E27FC236}">
                <a16:creationId xmlns:a16="http://schemas.microsoft.com/office/drawing/2014/main" id="{0ED0D025-E579-CBF1-6EEE-0F8A354844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0" name="Graphic 19" descr="Harvey Balls 10% with solid fill">
            <a:extLst>
              <a:ext uri="{FF2B5EF4-FFF2-40B4-BE49-F238E27FC236}">
                <a16:creationId xmlns:a16="http://schemas.microsoft.com/office/drawing/2014/main" id="{E2207876-7513-DACC-91AC-4E211B08978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90D4AA01-DF8E-F2A1-E296-13D1C7B5520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pic>
        <p:nvPicPr>
          <p:cNvPr id="7" name="Picture 6" descr="A screenshot of a web page&#10;&#10;AI-generated content may be incorrect.">
            <a:extLst>
              <a:ext uri="{FF2B5EF4-FFF2-40B4-BE49-F238E27FC236}">
                <a16:creationId xmlns:a16="http://schemas.microsoft.com/office/drawing/2014/main" id="{8F3A2E27-616E-D91D-1B49-E4B0D06EA5C0}"/>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2253377" y="2746035"/>
            <a:ext cx="5123596" cy="2889599"/>
          </a:xfrm>
          <a:prstGeom prst="rect">
            <a:avLst/>
          </a:prstGeom>
        </p:spPr>
      </p:pic>
    </p:spTree>
    <p:extLst>
      <p:ext uri="{BB962C8B-B14F-4D97-AF65-F5344CB8AC3E}">
        <p14:creationId xmlns:p14="http://schemas.microsoft.com/office/powerpoint/2010/main" val="15532513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Nudge Global - Strategy Insights | Home">
            <a:extLst>
              <a:ext uri="{FF2B5EF4-FFF2-40B4-BE49-F238E27FC236}">
                <a16:creationId xmlns:a16="http://schemas.microsoft.com/office/drawing/2014/main" id="{244D3BD0-CA1A-7747-C6C5-A8A52FCB8127}"/>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l="-6361" t="-26667" r="-10101" b="-25000"/>
          <a:stretch/>
        </p:blipFill>
        <p:spPr bwMode="auto">
          <a:xfrm>
            <a:off x="352362" y="242265"/>
            <a:ext cx="2450098" cy="95998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1">
            <a:extLst>
              <a:ext uri="{FF2B5EF4-FFF2-40B4-BE49-F238E27FC236}">
                <a16:creationId xmlns:a16="http://schemas.microsoft.com/office/drawing/2014/main" id="{AB199BA2-B56B-9831-193C-CCA0182AAAF4}"/>
              </a:ext>
            </a:extLst>
          </p:cNvPr>
          <p:cNvSpPr txBox="1"/>
          <p:nvPr/>
        </p:nvSpPr>
        <p:spPr>
          <a:xfrm>
            <a:off x="874936" y="2065035"/>
            <a:ext cx="7985343" cy="40011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a:solidFill>
                  <a:srgbClr val="000000"/>
                </a:solidFill>
                <a:latin typeface="Lato"/>
                <a:ea typeface="Lato"/>
                <a:cs typeface="Lato"/>
              </a:rPr>
              <a:t>Managing your money can feel like hard work – but it doesn’t have to.</a:t>
            </a:r>
            <a:endParaRPr lang="en-US" sz="2000"/>
          </a:p>
        </p:txBody>
      </p:sp>
      <p:sp>
        <p:nvSpPr>
          <p:cNvPr id="15" name="TextBox 14">
            <a:extLst>
              <a:ext uri="{FF2B5EF4-FFF2-40B4-BE49-F238E27FC236}">
                <a16:creationId xmlns:a16="http://schemas.microsoft.com/office/drawing/2014/main" id="{D38155E7-502A-5AA9-00D6-1582D63DFC82}"/>
              </a:ext>
            </a:extLst>
          </p:cNvPr>
          <p:cNvSpPr txBox="1"/>
          <p:nvPr/>
        </p:nvSpPr>
        <p:spPr>
          <a:xfrm>
            <a:off x="878132" y="2574327"/>
            <a:ext cx="7830096" cy="3323987"/>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GB" sz="1600" b="1" i="1">
                <a:solidFill>
                  <a:srgbClr val="000000"/>
                </a:solidFill>
                <a:latin typeface="Lato"/>
                <a:ea typeface="Lato"/>
                <a:cs typeface="Lato"/>
              </a:rPr>
              <a:t>nudge</a:t>
            </a:r>
            <a:r>
              <a:rPr lang="en-GB" sz="1600">
                <a:solidFill>
                  <a:srgbClr val="000000"/>
                </a:solidFill>
                <a:latin typeface="Lato"/>
                <a:ea typeface="Lato"/>
                <a:cs typeface="Lato"/>
              </a:rPr>
              <a:t> coaches users to better understand their finances, take control and plan their future</a:t>
            </a:r>
          </a:p>
          <a:p>
            <a:pPr marL="285750" indent="-285750">
              <a:buFont typeface="Arial" panose="020B0604020202020204" pitchFamily="34" charset="0"/>
              <a:buChar char="•"/>
            </a:pPr>
            <a:endParaRPr lang="en-GB" sz="1600">
              <a:solidFill>
                <a:srgbClr val="000000"/>
              </a:solidFill>
              <a:latin typeface="Lato"/>
              <a:ea typeface="Lato"/>
              <a:cs typeface="Lato"/>
            </a:endParaRPr>
          </a:p>
          <a:p>
            <a:pPr marL="285750" indent="-285750">
              <a:buFont typeface="Arial" panose="020B0604020202020204" pitchFamily="34" charset="0"/>
              <a:buChar char="•"/>
            </a:pPr>
            <a:r>
              <a:rPr lang="en-GB" sz="1600" b="1" i="1">
                <a:solidFill>
                  <a:srgbClr val="000000"/>
                </a:solidFill>
                <a:latin typeface="Lato"/>
                <a:ea typeface="Lato"/>
                <a:cs typeface="Lato"/>
              </a:rPr>
              <a:t>nudge </a:t>
            </a:r>
            <a:r>
              <a:rPr lang="en-GB" sz="1600">
                <a:solidFill>
                  <a:srgbClr val="000000"/>
                </a:solidFill>
                <a:latin typeface="Lato"/>
                <a:ea typeface="Lato"/>
                <a:cs typeface="Lato"/>
              </a:rPr>
              <a:t>provides users with a personalised feed full of useful articles tailored to their preferences</a:t>
            </a:r>
          </a:p>
          <a:p>
            <a:pPr marL="285750" indent="-285750">
              <a:buFont typeface="Arial" panose="020B0604020202020204" pitchFamily="34" charset="0"/>
              <a:buChar char="•"/>
            </a:pPr>
            <a:endParaRPr lang="en-GB" sz="1600">
              <a:solidFill>
                <a:srgbClr val="000000"/>
              </a:solidFill>
              <a:latin typeface="Lato"/>
              <a:ea typeface="Lato"/>
              <a:cs typeface="Lato"/>
            </a:endParaRPr>
          </a:p>
          <a:p>
            <a:pPr marL="285750" indent="-285750">
              <a:buFont typeface="Arial" panose="020B0604020202020204" pitchFamily="34" charset="0"/>
              <a:buChar char="•"/>
            </a:pPr>
            <a:r>
              <a:rPr lang="en-GB" sz="1600" b="1" i="1">
                <a:solidFill>
                  <a:srgbClr val="000000"/>
                </a:solidFill>
                <a:latin typeface="Lato"/>
                <a:ea typeface="Lato"/>
                <a:cs typeface="Lato"/>
              </a:rPr>
              <a:t>‘nudges’ </a:t>
            </a:r>
            <a:r>
              <a:rPr lang="en-GB" sz="1600">
                <a:solidFill>
                  <a:srgbClr val="000000"/>
                </a:solidFill>
                <a:latin typeface="Lato"/>
                <a:ea typeface="Lato"/>
                <a:cs typeface="Lato"/>
              </a:rPr>
              <a:t>are notifications that there’s a new story ready, or it’s time to take a financial action</a:t>
            </a:r>
          </a:p>
          <a:p>
            <a:pPr marL="285750" indent="-285750">
              <a:buFont typeface="Arial" panose="020B0604020202020204" pitchFamily="34" charset="0"/>
              <a:buChar char="•"/>
            </a:pPr>
            <a:endParaRPr lang="en-GB" sz="1600">
              <a:solidFill>
                <a:srgbClr val="000000"/>
              </a:solidFill>
              <a:latin typeface="Lato"/>
              <a:ea typeface="Lato"/>
              <a:cs typeface="Lato"/>
            </a:endParaRPr>
          </a:p>
          <a:p>
            <a:pPr marL="285750" indent="-285750">
              <a:buFont typeface="Arial" panose="020B0604020202020204" pitchFamily="34" charset="0"/>
              <a:buChar char="•"/>
            </a:pPr>
            <a:r>
              <a:rPr lang="en-GB" sz="1600" b="1" i="1">
                <a:solidFill>
                  <a:srgbClr val="000000"/>
                </a:solidFill>
                <a:latin typeface="Lato"/>
                <a:ea typeface="Lato"/>
                <a:cs typeface="Lato"/>
              </a:rPr>
              <a:t>nudge </a:t>
            </a:r>
            <a:r>
              <a:rPr lang="en-GB" sz="1600">
                <a:solidFill>
                  <a:srgbClr val="000000"/>
                </a:solidFill>
                <a:latin typeface="Lato"/>
                <a:ea typeface="Lato"/>
                <a:cs typeface="Lato"/>
              </a:rPr>
              <a:t>contains interactive money management tools, including a Financial Health Checkup.</a:t>
            </a:r>
          </a:p>
          <a:p>
            <a:pPr marL="285750" indent="-285750">
              <a:buFont typeface="Arial" panose="020B0604020202020204" pitchFamily="34" charset="0"/>
              <a:buChar char="•"/>
            </a:pPr>
            <a:endParaRPr lang="en-GB" sz="1600" b="1" i="1">
              <a:solidFill>
                <a:srgbClr val="000000"/>
              </a:solidFill>
              <a:latin typeface="Lato"/>
              <a:ea typeface="Lato"/>
              <a:cs typeface="Lato"/>
            </a:endParaRPr>
          </a:p>
          <a:p>
            <a:endParaRPr lang="en-GB">
              <a:solidFill>
                <a:srgbClr val="000000"/>
              </a:solidFill>
              <a:latin typeface="Lato" panose="020F0502020204030203" pitchFamily="34" charset="0"/>
              <a:ea typeface="Lato"/>
              <a:cs typeface="Lato"/>
            </a:endParaRPr>
          </a:p>
        </p:txBody>
      </p:sp>
      <p:pic>
        <p:nvPicPr>
          <p:cNvPr id="12" name="Picture 11" descr="A white background with black text&#10;&#10;Description automatically generated">
            <a:extLst>
              <a:ext uri="{FF2B5EF4-FFF2-40B4-BE49-F238E27FC236}">
                <a16:creationId xmlns:a16="http://schemas.microsoft.com/office/drawing/2014/main" id="{3BDF3136-E0F6-9E0A-9B25-6A23CBC108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4825" y="5413364"/>
            <a:ext cx="7825563" cy="1202371"/>
          </a:xfrm>
          <a:prstGeom prst="rect">
            <a:avLst/>
          </a:prstGeom>
        </p:spPr>
      </p:pic>
      <p:pic>
        <p:nvPicPr>
          <p:cNvPr id="10" name="Graphic 9" descr="Harvey Balls 0% with solid fill">
            <a:extLst>
              <a:ext uri="{FF2B5EF4-FFF2-40B4-BE49-F238E27FC236}">
                <a16:creationId xmlns:a16="http://schemas.microsoft.com/office/drawing/2014/main" id="{411FB624-2E70-5766-7CAD-7F055317A25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3" name="Graphic 12" descr="Tea with solid fill">
            <a:extLst>
              <a:ext uri="{FF2B5EF4-FFF2-40B4-BE49-F238E27FC236}">
                <a16:creationId xmlns:a16="http://schemas.microsoft.com/office/drawing/2014/main" id="{BC1F3CF4-3F29-916B-B855-8110D2295D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4" name="Graphic 13" descr="Harvey Balls 25% with solid fill">
            <a:extLst>
              <a:ext uri="{FF2B5EF4-FFF2-40B4-BE49-F238E27FC236}">
                <a16:creationId xmlns:a16="http://schemas.microsoft.com/office/drawing/2014/main" id="{CF4C944C-EE36-B8D9-AB10-A3BC5B0A85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C1A8EEF1-B466-B415-EDCC-567205C9B3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D563713A-6922-3400-C8A4-B0E25FAED54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6685700F-ACDA-62E5-592B-F07CDC734F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43A8409C-A12B-A14B-1F79-8D243F2C64A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148AD0C6-9D3A-5913-58A0-DC10B35C2FBD}"/>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DDFBBF33-FEFC-3673-DE3A-07C47536D805}"/>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4385961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C01A748-C4FB-76C7-30D1-C0110C686D7A}"/>
              </a:ext>
            </a:extLst>
          </p:cNvPr>
          <p:cNvSpPr>
            <a:spLocks noGrp="1"/>
          </p:cNvSpPr>
          <p:nvPr>
            <p:ph type="body" sz="quarter" idx="13"/>
          </p:nvPr>
        </p:nvSpPr>
        <p:spPr/>
        <p:txBody>
          <a:bodyPr/>
          <a:lstStyle/>
          <a:p>
            <a:r>
              <a:rPr lang="en-GB" sz="3000" b="1">
                <a:cs typeface="Rubik Medium"/>
              </a:rPr>
              <a:t>Resources</a:t>
            </a:r>
            <a:endParaRPr lang="en-GB" sz="3000" b="1"/>
          </a:p>
        </p:txBody>
      </p:sp>
      <p:pic>
        <p:nvPicPr>
          <p:cNvPr id="16" name="Picture 15">
            <a:extLst>
              <a:ext uri="{FF2B5EF4-FFF2-40B4-BE49-F238E27FC236}">
                <a16:creationId xmlns:a16="http://schemas.microsoft.com/office/drawing/2014/main" id="{08F33DC9-3CBE-EA47-C6EC-0D83E1C374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1914" y="2101966"/>
            <a:ext cx="3130447" cy="4423801"/>
          </a:xfrm>
          <a:prstGeom prst="rect">
            <a:avLst/>
          </a:prstGeom>
        </p:spPr>
      </p:pic>
      <p:pic>
        <p:nvPicPr>
          <p:cNvPr id="3" name="Picture 2" descr="A group of children in a classroom raising their hands&#10;&#10;Description automatically generated">
            <a:extLst>
              <a:ext uri="{FF2B5EF4-FFF2-40B4-BE49-F238E27FC236}">
                <a16:creationId xmlns:a16="http://schemas.microsoft.com/office/drawing/2014/main" id="{C5F6E189-A4AC-A8EF-CA5D-60C42EC2DA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7899" y="2485305"/>
            <a:ext cx="4158794" cy="3112222"/>
          </a:xfrm>
          <a:prstGeom prst="rect">
            <a:avLst/>
          </a:prstGeom>
        </p:spPr>
      </p:pic>
      <p:sp>
        <p:nvSpPr>
          <p:cNvPr id="5" name="Rectangle 4">
            <a:extLst>
              <a:ext uri="{FF2B5EF4-FFF2-40B4-BE49-F238E27FC236}">
                <a16:creationId xmlns:a16="http://schemas.microsoft.com/office/drawing/2014/main" id="{3B8B37EF-EE52-D90B-A2D1-D19259F616F6}"/>
              </a:ext>
            </a:extLst>
          </p:cNvPr>
          <p:cNvSpPr/>
          <p:nvPr/>
        </p:nvSpPr>
        <p:spPr>
          <a:xfrm>
            <a:off x="7541055" y="4413346"/>
            <a:ext cx="1310064" cy="572457"/>
          </a:xfrm>
          <a:prstGeom prst="rect">
            <a:avLst/>
          </a:prstGeom>
          <a:noFill/>
          <a:ln w="762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descr="Harvey Balls 0% with solid fill">
            <a:extLst>
              <a:ext uri="{FF2B5EF4-FFF2-40B4-BE49-F238E27FC236}">
                <a16:creationId xmlns:a16="http://schemas.microsoft.com/office/drawing/2014/main" id="{12D3F668-0EE7-17DE-3D28-65A919185A3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17" name="Graphic 16" descr="Tea with solid fill">
            <a:extLst>
              <a:ext uri="{FF2B5EF4-FFF2-40B4-BE49-F238E27FC236}">
                <a16:creationId xmlns:a16="http://schemas.microsoft.com/office/drawing/2014/main" id="{AE2762A7-CC7F-4742-F0FB-69920FF3FA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18" name="Graphic 17" descr="Harvey Balls 25% with solid fill">
            <a:extLst>
              <a:ext uri="{FF2B5EF4-FFF2-40B4-BE49-F238E27FC236}">
                <a16:creationId xmlns:a16="http://schemas.microsoft.com/office/drawing/2014/main" id="{28F9BEF8-C862-35ED-AECD-D36AC2CFC8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A1D8EEA1-A397-6958-45C2-D191A0BDA46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EC7F5143-890A-2D0B-949D-9FFCF45FCD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675F8C11-91FA-3590-4DA0-301D8DBC3F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0FAF1E99-99F7-05C1-BF1C-1237BCC4B8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559A9D48-D8EF-C568-DA87-2A902DE8A79C}"/>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D08BEDD2-1A71-64F5-6062-965F97A9F8D8}"/>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90615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Programme Objective</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862071" y="2674381"/>
            <a:ext cx="7737048" cy="2425979"/>
          </a:xfrm>
        </p:spPr>
        <p:txBody>
          <a:bodyPr lIns="91440" tIns="45720" rIns="91440" bIns="45720" anchor="t"/>
          <a:lstStyle/>
          <a:p>
            <a:r>
              <a:rPr lang="en-GB" sz="2800" b="0" i="0" u="none" strike="noStrike">
                <a:solidFill>
                  <a:srgbClr val="000000"/>
                </a:solidFill>
                <a:effectLst/>
                <a:latin typeface="Lato"/>
                <a:ea typeface="Lato"/>
                <a:cs typeface="Lato"/>
              </a:rPr>
              <a:t>To </a:t>
            </a:r>
            <a:r>
              <a:rPr lang="en-GB" sz="2800" b="0">
                <a:solidFill>
                  <a:srgbClr val="000000"/>
                </a:solidFill>
                <a:latin typeface="Lato"/>
                <a:ea typeface="Lato"/>
                <a:cs typeface="Lato"/>
              </a:rPr>
              <a:t>have </a:t>
            </a:r>
            <a:r>
              <a:rPr lang="en-GB" sz="2800" b="0" i="0" u="none" strike="noStrike">
                <a:solidFill>
                  <a:srgbClr val="000000"/>
                </a:solidFill>
                <a:effectLst/>
                <a:latin typeface="Lato"/>
                <a:ea typeface="Lato"/>
                <a:cs typeface="Lato"/>
              </a:rPr>
              <a:t>th</a:t>
            </a:r>
            <a:r>
              <a:rPr lang="en-GB" sz="2800" b="0">
                <a:solidFill>
                  <a:srgbClr val="000000"/>
                </a:solidFill>
                <a:latin typeface="Lato"/>
                <a:ea typeface="Lato"/>
                <a:cs typeface="Lato"/>
              </a:rPr>
              <a:t>e knowledge and strategies to support colleagues, parents/carers and children with boosting number confidence.</a:t>
            </a:r>
          </a:p>
          <a:p>
            <a:pPr algn="l"/>
            <a:endParaRPr lang="en-GB" sz="2800" b="0">
              <a:latin typeface="Lato" panose="020F0502020204030203" pitchFamily="34" charset="0"/>
              <a:ea typeface="Lato"/>
            </a:endParaRPr>
          </a:p>
        </p:txBody>
      </p:sp>
    </p:spTree>
    <p:extLst>
      <p:ext uri="{BB962C8B-B14F-4D97-AF65-F5344CB8AC3E}">
        <p14:creationId xmlns:p14="http://schemas.microsoft.com/office/powerpoint/2010/main" val="20928701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C01A748-C4FB-76C7-30D1-C0110C686D7A}"/>
              </a:ext>
            </a:extLst>
          </p:cNvPr>
          <p:cNvSpPr>
            <a:spLocks noGrp="1"/>
          </p:cNvSpPr>
          <p:nvPr>
            <p:ph type="body" sz="quarter" idx="13"/>
          </p:nvPr>
        </p:nvSpPr>
        <p:spPr/>
        <p:txBody>
          <a:bodyPr/>
          <a:lstStyle/>
          <a:p>
            <a:r>
              <a:rPr lang="en-GB" sz="3000" b="1">
                <a:cs typeface="Rubik Medium"/>
              </a:rPr>
              <a:t>Resources</a:t>
            </a:r>
            <a:endParaRPr lang="en-GB" sz="3000" b="1"/>
          </a:p>
        </p:txBody>
      </p:sp>
      <p:pic>
        <p:nvPicPr>
          <p:cNvPr id="5" name="Picture 4">
            <a:extLst>
              <a:ext uri="{FF2B5EF4-FFF2-40B4-BE49-F238E27FC236}">
                <a16:creationId xmlns:a16="http://schemas.microsoft.com/office/drawing/2014/main" id="{48D210B6-988F-90F0-ADA3-3BFEDEB1EF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57251" y="2198329"/>
            <a:ext cx="5898391" cy="4389500"/>
          </a:xfrm>
          <a:prstGeom prst="rect">
            <a:avLst/>
          </a:prstGeom>
        </p:spPr>
      </p:pic>
      <p:pic>
        <p:nvPicPr>
          <p:cNvPr id="3" name="Graphic 2" descr="Harvey Balls 0% with solid fill">
            <a:extLst>
              <a:ext uri="{FF2B5EF4-FFF2-40B4-BE49-F238E27FC236}">
                <a16:creationId xmlns:a16="http://schemas.microsoft.com/office/drawing/2014/main" id="{B3834A01-A566-1F5E-03AD-A332F076FD2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ECBBC68D-CBBE-BE83-FB93-CDE2337075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F99B9847-C2BD-F3D6-81FB-9985D96283F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A3CEDE53-8D62-C249-6FE6-753FB1328C8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9AE93126-3636-C768-DFD9-E341915A5F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F4683963-56AC-412B-625E-CD3E6A09CE8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6805A092-1F76-0F1F-A78A-9B91D945A79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A85BA9E3-CF1B-C7CA-B871-FA04C334450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7EA1CC6E-681B-4A1D-4DE7-00FA2ABD8523}"/>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8355345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69B64-5E40-2E49-B6CA-87C7DF492C7E}"/>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037273D-2AF8-6DD1-3033-EFAE720C6DC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01E5A936-A8F3-88CC-2143-8CFFBF7EC1D6}"/>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1FFE3308-74B1-DB36-23A7-D0E16713264A}"/>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9F67175C-97D4-9E3C-616C-96D662F4A3C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4417816E-EBC2-8F48-E91E-795CFEED3D5E}"/>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F9C7A985-4DB6-7200-8B6A-5C98C13EE5A9}"/>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DCD94AE-C33C-593B-0933-DF10A5722CF4}"/>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6E3D482B-FE0A-FA9E-E319-E6CEBD242B56}"/>
              </a:ext>
            </a:extLst>
          </p:cNvPr>
          <p:cNvSpPr txBox="1"/>
          <p:nvPr/>
        </p:nvSpPr>
        <p:spPr>
          <a:xfrm>
            <a:off x="1228352" y="2942878"/>
            <a:ext cx="6701210" cy="853182"/>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000" b="1">
                <a:solidFill>
                  <a:srgbClr val="0AB9EE"/>
                </a:solidFill>
                <a:latin typeface="Rubik SemiBold"/>
                <a:ea typeface="Lato"/>
                <a:cs typeface="Lato"/>
              </a:rPr>
              <a:t>Objective: </a:t>
            </a:r>
            <a:r>
              <a:rPr lang="en-GB" sz="2000" b="1" i="0">
                <a:solidFill>
                  <a:srgbClr val="0AB9EE"/>
                </a:solidFill>
                <a:effectLst/>
                <a:latin typeface="Rubik SemiBold"/>
              </a:rPr>
              <a:t>Learn about the ongoing support available to you from National Numeracy. </a:t>
            </a:r>
          </a:p>
        </p:txBody>
      </p:sp>
    </p:spTree>
    <p:extLst>
      <p:ext uri="{BB962C8B-B14F-4D97-AF65-F5344CB8AC3E}">
        <p14:creationId xmlns:p14="http://schemas.microsoft.com/office/powerpoint/2010/main" val="40720862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208FB-AD1E-41C5-7DD9-6ABB991E1B0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9BE09BA-F323-CCD6-E285-6159A361EA3B}"/>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sp>
        <p:nvSpPr>
          <p:cNvPr id="7" name="Rectangle 6">
            <a:extLst>
              <a:ext uri="{FF2B5EF4-FFF2-40B4-BE49-F238E27FC236}">
                <a16:creationId xmlns:a16="http://schemas.microsoft.com/office/drawing/2014/main" id="{4F74E15A-F588-B603-586A-48ED3AC7E8D5}"/>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8" name="Rectangle 7">
            <a:extLst>
              <a:ext uri="{FF2B5EF4-FFF2-40B4-BE49-F238E27FC236}">
                <a16:creationId xmlns:a16="http://schemas.microsoft.com/office/drawing/2014/main" id="{530BC40D-9ECB-3FD8-3596-C2E410F6502C}"/>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9" name="Rectangle 8">
            <a:extLst>
              <a:ext uri="{FF2B5EF4-FFF2-40B4-BE49-F238E27FC236}">
                <a16:creationId xmlns:a16="http://schemas.microsoft.com/office/drawing/2014/main" id="{7505CBF3-904D-A2C2-1CD7-26C06CFDBD03}"/>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10" name="Rectangle 9">
            <a:extLst>
              <a:ext uri="{FF2B5EF4-FFF2-40B4-BE49-F238E27FC236}">
                <a16:creationId xmlns:a16="http://schemas.microsoft.com/office/drawing/2014/main" id="{102FF8D9-9B01-CA4B-C1DD-A212D674DF58}"/>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4" name="Rectangle 3">
            <a:extLst>
              <a:ext uri="{FF2B5EF4-FFF2-40B4-BE49-F238E27FC236}">
                <a16:creationId xmlns:a16="http://schemas.microsoft.com/office/drawing/2014/main" id="{CF3A13F6-47E7-158F-4D7B-3927FE7871BA}"/>
              </a:ext>
            </a:extLst>
          </p:cNvPr>
          <p:cNvSpPr/>
          <p:nvPr/>
        </p:nvSpPr>
        <p:spPr>
          <a:xfrm>
            <a:off x="5039430" y="5433312"/>
            <a:ext cx="3520897" cy="542063"/>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p>
        </p:txBody>
      </p:sp>
      <p:pic>
        <p:nvPicPr>
          <p:cNvPr id="5" name="Graphic 4" descr="Harvey Balls 0% with solid fill">
            <a:extLst>
              <a:ext uri="{FF2B5EF4-FFF2-40B4-BE49-F238E27FC236}">
                <a16:creationId xmlns:a16="http://schemas.microsoft.com/office/drawing/2014/main" id="{524F2CEE-D842-1AB7-C41C-2F350CA5C35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1" name="Graphic 10" descr="Tea with solid fill">
            <a:extLst>
              <a:ext uri="{FF2B5EF4-FFF2-40B4-BE49-F238E27FC236}">
                <a16:creationId xmlns:a16="http://schemas.microsoft.com/office/drawing/2014/main" id="{48FF2F60-D8B7-CAE3-49B6-6CE40F08587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3" name="Graphic 12" descr="Harvey Balls 25% with solid fill">
            <a:extLst>
              <a:ext uri="{FF2B5EF4-FFF2-40B4-BE49-F238E27FC236}">
                <a16:creationId xmlns:a16="http://schemas.microsoft.com/office/drawing/2014/main" id="{DB5B4531-F354-2052-CAD2-A0F9AD3281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5" name="Graphic 14" descr="Harvey Balls 100% with solid fill">
            <a:extLst>
              <a:ext uri="{FF2B5EF4-FFF2-40B4-BE49-F238E27FC236}">
                <a16:creationId xmlns:a16="http://schemas.microsoft.com/office/drawing/2014/main" id="{2F501CCB-3D23-8307-1210-E3D2971E29E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39CC350E-EEF7-88B7-6F85-B3371D33D6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31CEF852-13A4-9B3F-5363-B59E4719080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BA927C24-070F-AB62-83C7-B1C60857C1E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E475B6A1-1363-4BB5-94E2-2C7B10022B9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1CFBFBEF-318E-F12E-3581-EEE1882243F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706431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1B455-1960-38AE-2703-A3165B50A59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2660EF7-8590-F406-8F9C-E1309027BCA0}"/>
              </a:ext>
            </a:extLst>
          </p:cNvPr>
          <p:cNvSpPr>
            <a:spLocks noGrp="1"/>
          </p:cNvSpPr>
          <p:nvPr>
            <p:ph type="body" sz="quarter" idx="13"/>
          </p:nvPr>
        </p:nvSpPr>
        <p:spPr/>
        <p:txBody>
          <a:bodyPr/>
          <a:lstStyle/>
          <a:p>
            <a:r>
              <a:rPr lang="en-GB" sz="3000" b="1"/>
              <a:t>Forums</a:t>
            </a:r>
          </a:p>
        </p:txBody>
      </p:sp>
      <p:sp>
        <p:nvSpPr>
          <p:cNvPr id="7" name="TextBox 6">
            <a:extLst>
              <a:ext uri="{FF2B5EF4-FFF2-40B4-BE49-F238E27FC236}">
                <a16:creationId xmlns:a16="http://schemas.microsoft.com/office/drawing/2014/main" id="{5E3F50C4-B7FF-A9CD-9625-BC3D5EFFC46F}"/>
              </a:ext>
            </a:extLst>
          </p:cNvPr>
          <p:cNvSpPr txBox="1"/>
          <p:nvPr/>
        </p:nvSpPr>
        <p:spPr>
          <a:xfrm>
            <a:off x="805488" y="2438354"/>
            <a:ext cx="4487301" cy="3631763"/>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a:solidFill>
                  <a:srgbClr val="000000"/>
                </a:solidFill>
                <a:latin typeface="Lato"/>
                <a:ea typeface="Lato"/>
                <a:cs typeface="Lato"/>
              </a:rPr>
              <a:t>Online 1-hour forum each term. </a:t>
            </a:r>
          </a:p>
          <a:p>
            <a:pPr marL="285750" indent="-285750">
              <a:spcAft>
                <a:spcPts val="1200"/>
              </a:spcAft>
              <a:buFont typeface="Arial" panose="020B0604020202020204" pitchFamily="34" charset="0"/>
              <a:buChar char="•"/>
            </a:pPr>
            <a:r>
              <a:rPr lang="en-GB">
                <a:solidFill>
                  <a:srgbClr val="000000"/>
                </a:solidFill>
                <a:latin typeface="Lato"/>
                <a:ea typeface="Lato"/>
                <a:cs typeface="Lato"/>
              </a:rPr>
              <a:t>2 choices of times to attend</a:t>
            </a:r>
          </a:p>
          <a:p>
            <a:pPr marL="285750" indent="-285750">
              <a:spcAft>
                <a:spcPts val="1200"/>
              </a:spcAft>
              <a:buFont typeface="Arial" panose="020B0604020202020204" pitchFamily="34" charset="0"/>
              <a:buChar char="•"/>
            </a:pPr>
            <a:r>
              <a:rPr lang="en-GB">
                <a:solidFill>
                  <a:srgbClr val="000000"/>
                </a:solidFill>
                <a:latin typeface="Lato"/>
                <a:ea typeface="Lato"/>
                <a:cs typeface="Lato"/>
              </a:rPr>
              <a:t>A member of staff </a:t>
            </a:r>
            <a:r>
              <a:rPr lang="en-GB" u="sng">
                <a:solidFill>
                  <a:srgbClr val="000000"/>
                </a:solidFill>
                <a:latin typeface="Lato"/>
                <a:ea typeface="Lato"/>
                <a:cs typeface="Lato"/>
              </a:rPr>
              <a:t>MUST</a:t>
            </a:r>
            <a:r>
              <a:rPr lang="en-GB">
                <a:solidFill>
                  <a:srgbClr val="000000"/>
                </a:solidFill>
                <a:latin typeface="Lato"/>
                <a:ea typeface="Lato"/>
                <a:cs typeface="Lato"/>
              </a:rPr>
              <a:t> attend</a:t>
            </a:r>
          </a:p>
          <a:p>
            <a:pPr marL="285750" indent="-285750">
              <a:spcAft>
                <a:spcPts val="1200"/>
              </a:spcAft>
              <a:buFont typeface="Arial" panose="020B0604020202020204" pitchFamily="34" charset="0"/>
              <a:buChar char="•"/>
            </a:pPr>
            <a:r>
              <a:rPr lang="en-GB">
                <a:solidFill>
                  <a:srgbClr val="000000"/>
                </a:solidFill>
                <a:latin typeface="Lato"/>
                <a:ea typeface="Lato"/>
                <a:cs typeface="Lato"/>
              </a:rPr>
              <a:t>These sessions also provide National Numeracy with an opportunity to share relevant updates to schools.</a:t>
            </a:r>
          </a:p>
          <a:p>
            <a:pPr marL="285750" indent="-285750">
              <a:spcAft>
                <a:spcPts val="1200"/>
              </a:spcAft>
              <a:buFont typeface="Arial" panose="020B0604020202020204" pitchFamily="34" charset="0"/>
              <a:buChar char="•"/>
            </a:pPr>
            <a:r>
              <a:rPr lang="en-GB">
                <a:solidFill>
                  <a:srgbClr val="000000"/>
                </a:solidFill>
                <a:latin typeface="Lato"/>
                <a:ea typeface="Lato"/>
                <a:cs typeface="Lato"/>
              </a:rPr>
              <a:t>Short survey to be completed after the Forum.</a:t>
            </a:r>
          </a:p>
          <a:p>
            <a:pPr marL="285750" indent="-285750">
              <a:spcAft>
                <a:spcPts val="1200"/>
              </a:spcAft>
              <a:buFont typeface="Arial" panose="020B0604020202020204" pitchFamily="34" charset="0"/>
              <a:buChar char="•"/>
            </a:pPr>
            <a:r>
              <a:rPr lang="en-GB">
                <a:solidFill>
                  <a:srgbClr val="000000"/>
                </a:solidFill>
                <a:latin typeface="Lato"/>
                <a:ea typeface="Lato"/>
                <a:cs typeface="Lato"/>
              </a:rPr>
              <a:t>Dates and registration links are on the calendar. Please add to diaries asap.</a:t>
            </a:r>
          </a:p>
        </p:txBody>
      </p:sp>
      <p:pic>
        <p:nvPicPr>
          <p:cNvPr id="15" name="Picture 14" descr="A group of people around a table&#10;&#10;Description automatically generated">
            <a:extLst>
              <a:ext uri="{FF2B5EF4-FFF2-40B4-BE49-F238E27FC236}">
                <a16:creationId xmlns:a16="http://schemas.microsoft.com/office/drawing/2014/main" id="{4899A8C0-AE5B-74A5-1A93-EDDFBD8C6A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25438" y="2880970"/>
            <a:ext cx="3341483" cy="2227655"/>
          </a:xfrm>
          <a:prstGeom prst="rect">
            <a:avLst/>
          </a:prstGeom>
        </p:spPr>
      </p:pic>
      <p:pic>
        <p:nvPicPr>
          <p:cNvPr id="5" name="Graphic 4" descr="Harvey Balls 0% with solid fill">
            <a:extLst>
              <a:ext uri="{FF2B5EF4-FFF2-40B4-BE49-F238E27FC236}">
                <a16:creationId xmlns:a16="http://schemas.microsoft.com/office/drawing/2014/main" id="{C753651B-3DD8-A367-261B-6A49A4F28B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8" name="Graphic 7" descr="Tea with solid fill">
            <a:extLst>
              <a:ext uri="{FF2B5EF4-FFF2-40B4-BE49-F238E27FC236}">
                <a16:creationId xmlns:a16="http://schemas.microsoft.com/office/drawing/2014/main" id="{E349A0DF-5CD3-B932-3A30-418D6628F9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0" name="Graphic 9" descr="Harvey Balls 25% with solid fill">
            <a:extLst>
              <a:ext uri="{FF2B5EF4-FFF2-40B4-BE49-F238E27FC236}">
                <a16:creationId xmlns:a16="http://schemas.microsoft.com/office/drawing/2014/main" id="{ADA453F4-6363-A3EF-ACF3-7D249DA4B5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2" name="Graphic 11" descr="Harvey Balls 100% with solid fill">
            <a:extLst>
              <a:ext uri="{FF2B5EF4-FFF2-40B4-BE49-F238E27FC236}">
                <a16:creationId xmlns:a16="http://schemas.microsoft.com/office/drawing/2014/main" id="{6CA04AFF-E5E0-60E8-F83E-C2CD9F6D1F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4" name="Graphic 13" descr="Harvey Balls 65% with solid fill">
            <a:extLst>
              <a:ext uri="{FF2B5EF4-FFF2-40B4-BE49-F238E27FC236}">
                <a16:creationId xmlns:a16="http://schemas.microsoft.com/office/drawing/2014/main" id="{49FAB00E-7DF2-280E-0F3A-266A2D1F68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6" name="Graphic 25" descr="Harvey Balls 75% with solid fill">
            <a:extLst>
              <a:ext uri="{FF2B5EF4-FFF2-40B4-BE49-F238E27FC236}">
                <a16:creationId xmlns:a16="http://schemas.microsoft.com/office/drawing/2014/main" id="{9EEE05FB-0C34-F6AB-E3C5-6F5BC77998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8" name="Graphic 27" descr="Harvey Balls 85% with solid fill">
            <a:extLst>
              <a:ext uri="{FF2B5EF4-FFF2-40B4-BE49-F238E27FC236}">
                <a16:creationId xmlns:a16="http://schemas.microsoft.com/office/drawing/2014/main" id="{ADF26EBD-4EC2-6329-5B33-57B759CF9F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30" name="Graphic 29" descr="Harvey Balls 10% with solid fill">
            <a:extLst>
              <a:ext uri="{FF2B5EF4-FFF2-40B4-BE49-F238E27FC236}">
                <a16:creationId xmlns:a16="http://schemas.microsoft.com/office/drawing/2014/main" id="{9F01E323-D4C8-57DC-4F60-49AE5A62FF8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32" name="Graphic 31" descr="Harvey Balls 45% with solid fill">
            <a:extLst>
              <a:ext uri="{FF2B5EF4-FFF2-40B4-BE49-F238E27FC236}">
                <a16:creationId xmlns:a16="http://schemas.microsoft.com/office/drawing/2014/main" id="{155BD7D3-A316-950A-9598-2CB0362F27F9}"/>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4798825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117FE-BCCB-0608-B5CF-FCA4FDF19CF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A1BDF5D-7C55-0C5B-BDAF-EC747D0B1C27}"/>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sp>
        <p:nvSpPr>
          <p:cNvPr id="7" name="Rectangle 6">
            <a:extLst>
              <a:ext uri="{FF2B5EF4-FFF2-40B4-BE49-F238E27FC236}">
                <a16:creationId xmlns:a16="http://schemas.microsoft.com/office/drawing/2014/main" id="{EBDDAE33-E5BB-96C7-8F54-1A0F4554F9D7}"/>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8" name="Rectangle 7">
            <a:extLst>
              <a:ext uri="{FF2B5EF4-FFF2-40B4-BE49-F238E27FC236}">
                <a16:creationId xmlns:a16="http://schemas.microsoft.com/office/drawing/2014/main" id="{CFC36283-51B0-CED7-9C7D-AA190571961A}"/>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9" name="Rectangle 8">
            <a:extLst>
              <a:ext uri="{FF2B5EF4-FFF2-40B4-BE49-F238E27FC236}">
                <a16:creationId xmlns:a16="http://schemas.microsoft.com/office/drawing/2014/main" id="{E738DB2F-3142-25F2-E848-9690E5561EF1}"/>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10" name="Rectangle 9">
            <a:extLst>
              <a:ext uri="{FF2B5EF4-FFF2-40B4-BE49-F238E27FC236}">
                <a16:creationId xmlns:a16="http://schemas.microsoft.com/office/drawing/2014/main" id="{207C2F4B-DCFB-86A4-30E2-E70481920FD3}"/>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4" name="Rectangle 3">
            <a:extLst>
              <a:ext uri="{FF2B5EF4-FFF2-40B4-BE49-F238E27FC236}">
                <a16:creationId xmlns:a16="http://schemas.microsoft.com/office/drawing/2014/main" id="{CFEC29B2-FD0E-E982-533C-A812FB728B79}"/>
              </a:ext>
            </a:extLst>
          </p:cNvPr>
          <p:cNvSpPr/>
          <p:nvPr/>
        </p:nvSpPr>
        <p:spPr>
          <a:xfrm>
            <a:off x="1102921" y="4591287"/>
            <a:ext cx="3336807" cy="522898"/>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p>
        </p:txBody>
      </p:sp>
      <p:pic>
        <p:nvPicPr>
          <p:cNvPr id="5" name="Graphic 4" descr="Harvey Balls 0% with solid fill">
            <a:extLst>
              <a:ext uri="{FF2B5EF4-FFF2-40B4-BE49-F238E27FC236}">
                <a16:creationId xmlns:a16="http://schemas.microsoft.com/office/drawing/2014/main" id="{B1F09497-58D6-7CB3-6B8A-055D82B28D0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1" name="Graphic 10" descr="Tea with solid fill">
            <a:extLst>
              <a:ext uri="{FF2B5EF4-FFF2-40B4-BE49-F238E27FC236}">
                <a16:creationId xmlns:a16="http://schemas.microsoft.com/office/drawing/2014/main" id="{ED1C7722-04D1-073D-5D88-E163C802F1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3" name="Graphic 12" descr="Harvey Balls 25% with solid fill">
            <a:extLst>
              <a:ext uri="{FF2B5EF4-FFF2-40B4-BE49-F238E27FC236}">
                <a16:creationId xmlns:a16="http://schemas.microsoft.com/office/drawing/2014/main" id="{766222B3-F161-FBB6-CDA4-CB4A077418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5" name="Graphic 14" descr="Harvey Balls 100% with solid fill">
            <a:extLst>
              <a:ext uri="{FF2B5EF4-FFF2-40B4-BE49-F238E27FC236}">
                <a16:creationId xmlns:a16="http://schemas.microsoft.com/office/drawing/2014/main" id="{B162E481-BE40-EDB4-2862-397859B963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8A7C2454-5122-4F5A-CBC3-1BB15E83175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22A61C11-57E9-3902-9EFD-0BFBA654C3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EDC4EA9A-F402-3BB1-0226-8D67AAF4D9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4DCAFA0C-27FD-D44D-C2BE-EA9F680C5B7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5" name="Graphic 24" descr="Harvey Balls 45% with solid fill">
            <a:extLst>
              <a:ext uri="{FF2B5EF4-FFF2-40B4-BE49-F238E27FC236}">
                <a16:creationId xmlns:a16="http://schemas.microsoft.com/office/drawing/2014/main" id="{67DE701F-E36F-7A02-BDAB-FED6E0B3539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120377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F2288-8F67-A889-2843-7C945C543FD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EB52653-5FA9-3FA3-A1F5-2A045290AAAA}"/>
              </a:ext>
            </a:extLst>
          </p:cNvPr>
          <p:cNvSpPr>
            <a:spLocks noGrp="1"/>
          </p:cNvSpPr>
          <p:nvPr>
            <p:ph type="body" sz="quarter" idx="13"/>
          </p:nvPr>
        </p:nvSpPr>
        <p:spPr/>
        <p:txBody>
          <a:bodyPr/>
          <a:lstStyle/>
          <a:p>
            <a:r>
              <a:rPr lang="en-GB" sz="3000" b="1"/>
              <a:t>Volunteering</a:t>
            </a:r>
          </a:p>
        </p:txBody>
      </p:sp>
      <p:sp>
        <p:nvSpPr>
          <p:cNvPr id="7" name="TextBox 6">
            <a:extLst>
              <a:ext uri="{FF2B5EF4-FFF2-40B4-BE49-F238E27FC236}">
                <a16:creationId xmlns:a16="http://schemas.microsoft.com/office/drawing/2014/main" id="{2464B93B-E39B-0839-8464-BCB0DD4D31D1}"/>
              </a:ext>
            </a:extLst>
          </p:cNvPr>
          <p:cNvSpPr txBox="1"/>
          <p:nvPr/>
        </p:nvSpPr>
        <p:spPr>
          <a:xfrm>
            <a:off x="840693" y="2087463"/>
            <a:ext cx="4247355" cy="4339650"/>
          </a:xfrm>
          <a:prstGeom prst="rect">
            <a:avLst/>
          </a:prstGeom>
          <a:noFill/>
        </p:spPr>
        <p:txBody>
          <a:bodyPr wrap="square" rtlCol="0">
            <a:spAutoFit/>
          </a:bodyPr>
          <a:lstStyle/>
          <a:p>
            <a:pPr>
              <a:spcAft>
                <a:spcPts val="1200"/>
              </a:spcAft>
            </a:pPr>
            <a:r>
              <a:rPr lang="en-GB" b="1">
                <a:solidFill>
                  <a:srgbClr val="000000"/>
                </a:solidFill>
                <a:latin typeface="Lato" panose="020F0502020204030203" pitchFamily="34" charset="0"/>
                <a:ea typeface="Lato" panose="020F0502020204030203" pitchFamily="34" charset="0"/>
                <a:cs typeface="Lato" panose="020F0502020204030203" pitchFamily="34" charset="0"/>
              </a:rPr>
              <a:t>‘My Maths Story’ assembly</a:t>
            </a:r>
          </a:p>
          <a:p>
            <a:pPr marL="285750" indent="-285750">
              <a:spcAft>
                <a:spcPts val="1200"/>
              </a:spcAft>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Suitable for KS2</a:t>
            </a:r>
          </a:p>
          <a:p>
            <a:pPr marL="285750" indent="-285750">
              <a:spcAft>
                <a:spcPts val="1200"/>
              </a:spcAft>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15-20 mins</a:t>
            </a:r>
          </a:p>
          <a:p>
            <a:pPr>
              <a:spcAft>
                <a:spcPts val="1200"/>
              </a:spcAft>
            </a:pPr>
            <a:r>
              <a:rPr lang="en-GB" b="1">
                <a:solidFill>
                  <a:srgbClr val="000000"/>
                </a:solidFill>
                <a:latin typeface="Lato" panose="020F0502020204030203" pitchFamily="34" charset="0"/>
                <a:ea typeface="Lato" panose="020F0502020204030203" pitchFamily="34" charset="0"/>
                <a:cs typeface="Lato" panose="020F0502020204030203" pitchFamily="34" charset="0"/>
              </a:rPr>
              <a:t>‘Maths in the Real World’ classroom session</a:t>
            </a:r>
          </a:p>
          <a:p>
            <a:pPr marL="285750" indent="-285750">
              <a:spcAft>
                <a:spcPts val="1200"/>
              </a:spcAft>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Teacher facilitated, volunteer-supported</a:t>
            </a:r>
          </a:p>
          <a:p>
            <a:pPr marL="285750" indent="-285750">
              <a:spcAft>
                <a:spcPts val="1200"/>
              </a:spcAft>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Y4-6</a:t>
            </a:r>
          </a:p>
          <a:p>
            <a:pPr>
              <a:spcAft>
                <a:spcPts val="1200"/>
              </a:spcAft>
            </a:pPr>
            <a:r>
              <a:rPr lang="en-GB" b="1">
                <a:solidFill>
                  <a:srgbClr val="000000"/>
                </a:solidFill>
                <a:latin typeface="Lato" panose="020F0502020204030203" pitchFamily="34" charset="0"/>
                <a:ea typeface="Lato" panose="020F0502020204030203" pitchFamily="34" charset="0"/>
                <a:cs typeface="Lato" panose="020F0502020204030203" pitchFamily="34" charset="0"/>
              </a:rPr>
              <a:t>A member of the Volunteering team will be in touch when we have a volunteer available. </a:t>
            </a:r>
            <a:r>
              <a:rPr lang="en-GB" b="1" u="sng">
                <a:solidFill>
                  <a:srgbClr val="000000"/>
                </a:solidFill>
                <a:latin typeface="Lato" panose="020F0502020204030203" pitchFamily="34" charset="0"/>
                <a:ea typeface="Lato" panose="020F0502020204030203" pitchFamily="34" charset="0"/>
                <a:cs typeface="Lato" panose="020F0502020204030203" pitchFamily="34" charset="0"/>
              </a:rPr>
              <a:t>Please reply promptly.</a:t>
            </a:r>
          </a:p>
        </p:txBody>
      </p:sp>
      <p:pic>
        <p:nvPicPr>
          <p:cNvPr id="15" name="Picture 14" descr="A person sitting at a table with a group of children&#10;&#10;AI-generated content may be incorrect.">
            <a:extLst>
              <a:ext uri="{FF2B5EF4-FFF2-40B4-BE49-F238E27FC236}">
                <a16:creationId xmlns:a16="http://schemas.microsoft.com/office/drawing/2014/main" id="{77D33855-6797-7810-3483-855D827194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12451" y="4507406"/>
            <a:ext cx="3275294" cy="2183392"/>
          </a:xfrm>
          <a:prstGeom prst="rect">
            <a:avLst/>
          </a:prstGeom>
        </p:spPr>
      </p:pic>
      <p:pic>
        <p:nvPicPr>
          <p:cNvPr id="17" name="Picture 16" descr="A person standing in front of a group of people in a classroom&#10;&#10;AI-generated content may be incorrect.">
            <a:extLst>
              <a:ext uri="{FF2B5EF4-FFF2-40B4-BE49-F238E27FC236}">
                <a16:creationId xmlns:a16="http://schemas.microsoft.com/office/drawing/2014/main" id="{B6035543-86B2-1822-5A91-8E5529D313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2451" y="1925160"/>
            <a:ext cx="3257739" cy="2443304"/>
          </a:xfrm>
          <a:prstGeom prst="rect">
            <a:avLst/>
          </a:prstGeom>
        </p:spPr>
      </p:pic>
      <p:pic>
        <p:nvPicPr>
          <p:cNvPr id="6" name="Graphic 5" descr="Harvey Balls 0% with solid fill">
            <a:extLst>
              <a:ext uri="{FF2B5EF4-FFF2-40B4-BE49-F238E27FC236}">
                <a16:creationId xmlns:a16="http://schemas.microsoft.com/office/drawing/2014/main" id="{C07C6AC5-36BF-6759-3BA2-93E500AB73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9" name="Graphic 8" descr="Tea with solid fill">
            <a:extLst>
              <a:ext uri="{FF2B5EF4-FFF2-40B4-BE49-F238E27FC236}">
                <a16:creationId xmlns:a16="http://schemas.microsoft.com/office/drawing/2014/main" id="{11F3402C-25C5-D9E6-7C57-78E80A6F41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1" name="Graphic 10" descr="Harvey Balls 25% with solid fill">
            <a:extLst>
              <a:ext uri="{FF2B5EF4-FFF2-40B4-BE49-F238E27FC236}">
                <a16:creationId xmlns:a16="http://schemas.microsoft.com/office/drawing/2014/main" id="{CA33A610-239D-A9DE-9932-A64AEA3E2DE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3" name="Graphic 12" descr="Harvey Balls 100% with solid fill">
            <a:extLst>
              <a:ext uri="{FF2B5EF4-FFF2-40B4-BE49-F238E27FC236}">
                <a16:creationId xmlns:a16="http://schemas.microsoft.com/office/drawing/2014/main" id="{D34472A2-00A3-663D-3A5F-DF6F591982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23" name="Graphic 22" descr="Harvey Balls 65% with solid fill">
            <a:extLst>
              <a:ext uri="{FF2B5EF4-FFF2-40B4-BE49-F238E27FC236}">
                <a16:creationId xmlns:a16="http://schemas.microsoft.com/office/drawing/2014/main" id="{ADCDE7D6-0EF4-A1E1-7293-9B76FF2D1DD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7" name="Graphic 26" descr="Harvey Balls 75% with solid fill">
            <a:extLst>
              <a:ext uri="{FF2B5EF4-FFF2-40B4-BE49-F238E27FC236}">
                <a16:creationId xmlns:a16="http://schemas.microsoft.com/office/drawing/2014/main" id="{32C59D67-2B4F-DDC4-AC77-52870E8A5D7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9" name="Graphic 28" descr="Harvey Balls 85% with solid fill">
            <a:extLst>
              <a:ext uri="{FF2B5EF4-FFF2-40B4-BE49-F238E27FC236}">
                <a16:creationId xmlns:a16="http://schemas.microsoft.com/office/drawing/2014/main" id="{76E25F87-18FC-2F37-6814-5C96F54EAB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31" name="Graphic 30" descr="Harvey Balls 10% with solid fill">
            <a:extLst>
              <a:ext uri="{FF2B5EF4-FFF2-40B4-BE49-F238E27FC236}">
                <a16:creationId xmlns:a16="http://schemas.microsoft.com/office/drawing/2014/main" id="{07F73251-030D-5207-B0BD-4EE51E8E611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33" name="Graphic 32" descr="Harvey Balls 45% with solid fill">
            <a:extLst>
              <a:ext uri="{FF2B5EF4-FFF2-40B4-BE49-F238E27FC236}">
                <a16:creationId xmlns:a16="http://schemas.microsoft.com/office/drawing/2014/main" id="{17C27322-1555-970C-53A1-08FC8E90375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23291739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39E10-815F-5EE9-163F-16F8E3BC950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158706E-C19A-6C40-3A97-7C27157EC888}"/>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sp>
        <p:nvSpPr>
          <p:cNvPr id="26" name="Rectangle 25">
            <a:extLst>
              <a:ext uri="{FF2B5EF4-FFF2-40B4-BE49-F238E27FC236}">
                <a16:creationId xmlns:a16="http://schemas.microsoft.com/office/drawing/2014/main" id="{E0C19879-6320-6181-43A4-38372860D814}"/>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28" name="Rectangle 27">
            <a:extLst>
              <a:ext uri="{FF2B5EF4-FFF2-40B4-BE49-F238E27FC236}">
                <a16:creationId xmlns:a16="http://schemas.microsoft.com/office/drawing/2014/main" id="{A5E627CA-ED66-6D12-E831-1991AF32015A}"/>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a:t>
            </a:r>
            <a:br>
              <a:rPr lang="en-US" sz="1400" b="1">
                <a:solidFill>
                  <a:schemeClr val="tx1"/>
                </a:solidFill>
                <a:highlight>
                  <a:srgbClr val="FFFFFF"/>
                </a:highlight>
                <a:latin typeface="Lato"/>
                <a:ea typeface="Lato"/>
                <a:cs typeface="Lato"/>
              </a:rPr>
            </a:br>
            <a:r>
              <a:rPr lang="en-US" sz="1400" b="1">
                <a:solidFill>
                  <a:schemeClr val="tx1"/>
                </a:solidFill>
                <a:highlight>
                  <a:srgbClr val="FFFFFF"/>
                </a:highlight>
                <a:latin typeface="Lato"/>
                <a:ea typeface="Lato"/>
                <a:cs typeface="Lato"/>
              </a:rPr>
              <a:t>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30" name="Rectangle 29">
            <a:extLst>
              <a:ext uri="{FF2B5EF4-FFF2-40B4-BE49-F238E27FC236}">
                <a16:creationId xmlns:a16="http://schemas.microsoft.com/office/drawing/2014/main" id="{DA0CA947-823E-1259-CC97-925A9ED4AC55}"/>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32" name="Rectangle 31">
            <a:extLst>
              <a:ext uri="{FF2B5EF4-FFF2-40B4-BE49-F238E27FC236}">
                <a16:creationId xmlns:a16="http://schemas.microsoft.com/office/drawing/2014/main" id="{6C3996B9-DC01-E1F0-3124-FECDF107499E}"/>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7" name="Rectangle 6">
            <a:extLst>
              <a:ext uri="{FF2B5EF4-FFF2-40B4-BE49-F238E27FC236}">
                <a16:creationId xmlns:a16="http://schemas.microsoft.com/office/drawing/2014/main" id="{6FFFCCB5-8AA2-E5CB-CBA6-E6C6C6527106}"/>
              </a:ext>
            </a:extLst>
          </p:cNvPr>
          <p:cNvSpPr/>
          <p:nvPr/>
        </p:nvSpPr>
        <p:spPr>
          <a:xfrm>
            <a:off x="1099499" y="3460332"/>
            <a:ext cx="3353131" cy="820129"/>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sp>
        <p:nvSpPr>
          <p:cNvPr id="9" name="Rectangle 8">
            <a:extLst>
              <a:ext uri="{FF2B5EF4-FFF2-40B4-BE49-F238E27FC236}">
                <a16:creationId xmlns:a16="http://schemas.microsoft.com/office/drawing/2014/main" id="{04E22156-53A9-4866-4FB9-ED84AD519C00}"/>
              </a:ext>
            </a:extLst>
          </p:cNvPr>
          <p:cNvSpPr/>
          <p:nvPr/>
        </p:nvSpPr>
        <p:spPr>
          <a:xfrm>
            <a:off x="1099499" y="5003605"/>
            <a:ext cx="3353131" cy="1207072"/>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pic>
        <p:nvPicPr>
          <p:cNvPr id="37" name="Graphic 36" descr="Harvey Balls 0% with solid fill">
            <a:extLst>
              <a:ext uri="{FF2B5EF4-FFF2-40B4-BE49-F238E27FC236}">
                <a16:creationId xmlns:a16="http://schemas.microsoft.com/office/drawing/2014/main" id="{A8A01C9A-B4B3-2416-0FA7-9C2979A16B3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39" name="Graphic 38" descr="Tea with solid fill">
            <a:extLst>
              <a:ext uri="{FF2B5EF4-FFF2-40B4-BE49-F238E27FC236}">
                <a16:creationId xmlns:a16="http://schemas.microsoft.com/office/drawing/2014/main" id="{0734AB2A-3522-1D63-F6ED-7346AE2DE42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41" name="Graphic 40" descr="Harvey Balls 25% with solid fill">
            <a:extLst>
              <a:ext uri="{FF2B5EF4-FFF2-40B4-BE49-F238E27FC236}">
                <a16:creationId xmlns:a16="http://schemas.microsoft.com/office/drawing/2014/main" id="{5BDFB88D-414D-2721-86E5-4F4AAA1EA6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43" name="Graphic 42" descr="Harvey Balls 100% with solid fill">
            <a:extLst>
              <a:ext uri="{FF2B5EF4-FFF2-40B4-BE49-F238E27FC236}">
                <a16:creationId xmlns:a16="http://schemas.microsoft.com/office/drawing/2014/main" id="{3B901908-2A20-6D8F-2E12-9BF862B4FEF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45" name="Graphic 44" descr="Harvey Balls 65% with solid fill">
            <a:extLst>
              <a:ext uri="{FF2B5EF4-FFF2-40B4-BE49-F238E27FC236}">
                <a16:creationId xmlns:a16="http://schemas.microsoft.com/office/drawing/2014/main" id="{7CC01082-49AB-A964-7231-9C07A5EF84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47" name="Graphic 46" descr="Harvey Balls 75% with solid fill">
            <a:extLst>
              <a:ext uri="{FF2B5EF4-FFF2-40B4-BE49-F238E27FC236}">
                <a16:creationId xmlns:a16="http://schemas.microsoft.com/office/drawing/2014/main" id="{F6C2C1A5-8691-DD1B-A07A-83A0165A074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49" name="Graphic 48" descr="Harvey Balls 85% with solid fill">
            <a:extLst>
              <a:ext uri="{FF2B5EF4-FFF2-40B4-BE49-F238E27FC236}">
                <a16:creationId xmlns:a16="http://schemas.microsoft.com/office/drawing/2014/main" id="{B76314FC-2E00-9379-ACC1-DC1FD6B2971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51" name="Graphic 50" descr="Harvey Balls 10% with solid fill">
            <a:extLst>
              <a:ext uri="{FF2B5EF4-FFF2-40B4-BE49-F238E27FC236}">
                <a16:creationId xmlns:a16="http://schemas.microsoft.com/office/drawing/2014/main" id="{4680C4AB-5F05-B40C-E434-E411CCAA232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53" name="Graphic 52" descr="Harvey Balls 45% with solid fill">
            <a:extLst>
              <a:ext uri="{FF2B5EF4-FFF2-40B4-BE49-F238E27FC236}">
                <a16:creationId xmlns:a16="http://schemas.microsoft.com/office/drawing/2014/main" id="{A07816B3-05B3-CA73-D450-2F76E4D54A53}"/>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307952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07D3A-73E1-3B69-666C-F48AF6A0EC6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707EC11-3AAE-F651-B587-304F5378ADC4}"/>
              </a:ext>
            </a:extLst>
          </p:cNvPr>
          <p:cNvSpPr>
            <a:spLocks noGrp="1"/>
          </p:cNvSpPr>
          <p:nvPr>
            <p:ph type="body" sz="quarter" idx="13"/>
          </p:nvPr>
        </p:nvSpPr>
        <p:spPr/>
        <p:txBody>
          <a:bodyPr/>
          <a:lstStyle/>
          <a:p>
            <a:r>
              <a:rPr lang="en-GB" sz="3000" b="1"/>
              <a:t>Feeling Better About Maths</a:t>
            </a:r>
          </a:p>
        </p:txBody>
      </p:sp>
      <p:sp>
        <p:nvSpPr>
          <p:cNvPr id="2" name="TextBox 1">
            <a:extLst>
              <a:ext uri="{FF2B5EF4-FFF2-40B4-BE49-F238E27FC236}">
                <a16:creationId xmlns:a16="http://schemas.microsoft.com/office/drawing/2014/main" id="{713D4DF8-7AAF-3423-BE0A-0A77850B011B}"/>
              </a:ext>
            </a:extLst>
          </p:cNvPr>
          <p:cNvSpPr txBox="1"/>
          <p:nvPr/>
        </p:nvSpPr>
        <p:spPr>
          <a:xfrm>
            <a:off x="972766" y="2276272"/>
            <a:ext cx="7500025" cy="4247317"/>
          </a:xfrm>
          <a:prstGeom prst="rect">
            <a:avLst/>
          </a:prstGeom>
          <a:noFill/>
        </p:spPr>
        <p:txBody>
          <a:bodyPr wrap="square" lIns="91440" tIns="45720" rIns="91440" bIns="45720" rtlCol="0" anchor="t">
            <a:spAutoFit/>
          </a:bodyPr>
          <a:lstStyle/>
          <a:p>
            <a:r>
              <a:rPr lang="en-GB">
                <a:latin typeface="Lato"/>
                <a:ea typeface="Lato"/>
                <a:cs typeface="Lato"/>
              </a:rPr>
              <a:t>Interactive 2-hour online workshop</a:t>
            </a:r>
          </a:p>
          <a:p>
            <a:endParaRPr lang="en-GB">
              <a:latin typeface="Lato" panose="020F0502020204030203" pitchFamily="34" charset="0"/>
              <a:ea typeface="Lato" panose="020F0502020204030203" pitchFamily="34" charset="0"/>
              <a:cs typeface="Lato" panose="020F0502020204030203" pitchFamily="34" charset="0"/>
            </a:endParaRPr>
          </a:p>
          <a:p>
            <a:r>
              <a:rPr lang="en-GB" b="1">
                <a:latin typeface="Lato"/>
                <a:ea typeface="Lato"/>
                <a:cs typeface="Lato"/>
              </a:rPr>
              <a:t>Aim: </a:t>
            </a:r>
            <a:r>
              <a:rPr lang="en-GB">
                <a:latin typeface="Lato"/>
                <a:ea typeface="Lato"/>
                <a:cs typeface="Lato"/>
              </a:rPr>
              <a:t>To give you the knowledge and skills to support your confidence and positive attitudes towards maths.</a:t>
            </a:r>
          </a:p>
          <a:p>
            <a:endParaRPr lang="en-GB" b="1">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latin typeface="Lato"/>
                <a:ea typeface="Lato"/>
                <a:cs typeface="Lato"/>
              </a:rPr>
              <a:t>Resource pack to support ongoing journey</a:t>
            </a:r>
          </a:p>
          <a:p>
            <a:pPr marL="285750" indent="-285750">
              <a:buFont typeface="Arial" panose="020B0604020202020204" pitchFamily="34" charset="0"/>
              <a:buChar char="•"/>
            </a:pPr>
            <a:endParaRPr lang="en-GB">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latin typeface="Lato"/>
                <a:ea typeface="Lato"/>
                <a:cs typeface="Lato"/>
              </a:rPr>
              <a:t>Open to all staff, including teaching assistants, during project year</a:t>
            </a:r>
          </a:p>
          <a:p>
            <a:pPr marL="285750" indent="-285750">
              <a:buFont typeface="Arial" panose="020B0604020202020204" pitchFamily="34" charset="0"/>
              <a:buChar char="•"/>
            </a:pPr>
            <a:endParaRPr lang="en-GB">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latin typeface="Lato"/>
                <a:ea typeface="Lato"/>
                <a:cs typeface="Lato"/>
              </a:rPr>
              <a:t>Information and dates to be sent out</a:t>
            </a:r>
            <a:endParaRPr lang="en-GB">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endParaRPr lang="en-GB">
              <a:latin typeface="Lato" panose="020F0502020204030203" pitchFamily="34" charset="0"/>
              <a:ea typeface="Lato" panose="020F0502020204030203" pitchFamily="34" charset="0"/>
              <a:cs typeface="Lato" panose="020F0502020204030203" pitchFamily="34" charset="0"/>
            </a:endParaRPr>
          </a:p>
          <a:p>
            <a:r>
              <a:rPr lang="en-GB">
                <a:latin typeface="Lato"/>
                <a:ea typeface="Lato"/>
                <a:cs typeface="Lato"/>
              </a:rPr>
              <a:t>Designed to be interactive and accessed by each participant on their own individual devices.</a:t>
            </a:r>
            <a:endParaRPr lang="en-GB">
              <a:latin typeface="Lato" panose="020F0502020204030203" pitchFamily="34" charset="0"/>
              <a:ea typeface="Lato" panose="020F0502020204030203" pitchFamily="34" charset="0"/>
              <a:cs typeface="Lato" panose="020F0502020204030203" pitchFamily="34" charset="0"/>
            </a:endParaRPr>
          </a:p>
          <a:p>
            <a:endParaRPr lang="en-GB">
              <a:latin typeface="Lato" panose="020F0502020204030203" pitchFamily="34" charset="0"/>
              <a:ea typeface="Lato" panose="020F0502020204030203" pitchFamily="34" charset="0"/>
              <a:cs typeface="Lato" panose="020F0502020204030203" pitchFamily="34" charset="0"/>
            </a:endParaRPr>
          </a:p>
          <a:p>
            <a:r>
              <a:rPr lang="en-GB" b="1">
                <a:latin typeface="Lato"/>
                <a:ea typeface="Lato"/>
                <a:cs typeface="Lato"/>
              </a:rPr>
              <a:t>There are 5 spaces available for staff throughout the year</a:t>
            </a:r>
            <a:endParaRPr lang="en-GB">
              <a:latin typeface="Lato" panose="020F0502020204030203" pitchFamily="34" charset="0"/>
              <a:ea typeface="Lato" panose="020F0502020204030203" pitchFamily="34" charset="0"/>
              <a:cs typeface="Lato" panose="020F0502020204030203" pitchFamily="34" charset="0"/>
            </a:endParaRPr>
          </a:p>
        </p:txBody>
      </p:sp>
      <p:pic>
        <p:nvPicPr>
          <p:cNvPr id="7" name="Graphic 6" descr="Harvey Balls 0% with solid fill">
            <a:extLst>
              <a:ext uri="{FF2B5EF4-FFF2-40B4-BE49-F238E27FC236}">
                <a16:creationId xmlns:a16="http://schemas.microsoft.com/office/drawing/2014/main" id="{4330BA45-CDBE-D367-8402-96F7D8484BC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8FCB3288-4394-174B-1595-0DA942F23A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B782E9CB-4702-9CF7-6435-374CAAF460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0E849428-3362-E304-1D03-2DC8C9D2977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091DBAE3-4F55-9D69-3BB6-76951E2123A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FB8CD71A-78A0-C899-5A21-02791F3BF4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08A34563-1250-31D2-5F37-3B14D5CD750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56CF3681-E622-4E85-A666-F93C5079930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A89466B7-7050-BD37-6051-A1E441A4C773}"/>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4923723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BE4CF-2589-08EE-575D-130005ACFC6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3A00C83-AF90-3A01-E94F-29FC537297C7}"/>
              </a:ext>
            </a:extLst>
          </p:cNvPr>
          <p:cNvSpPr>
            <a:spLocks noGrp="1"/>
          </p:cNvSpPr>
          <p:nvPr>
            <p:ph type="body" sz="quarter" idx="13"/>
          </p:nvPr>
        </p:nvSpPr>
        <p:spPr/>
        <p:txBody>
          <a:bodyPr lIns="91440" tIns="45720" rIns="91440" bIns="45720" anchor="t"/>
          <a:lstStyle/>
          <a:p>
            <a:r>
              <a:rPr lang="en-GB" sz="3000" b="1">
                <a:cs typeface="Rubik Medium"/>
              </a:rPr>
              <a:t>Parental Engagement Training</a:t>
            </a:r>
            <a:endParaRPr lang="en-GB" sz="3000" b="1"/>
          </a:p>
        </p:txBody>
      </p:sp>
      <p:sp>
        <p:nvSpPr>
          <p:cNvPr id="16" name="TextBox 15">
            <a:extLst>
              <a:ext uri="{FF2B5EF4-FFF2-40B4-BE49-F238E27FC236}">
                <a16:creationId xmlns:a16="http://schemas.microsoft.com/office/drawing/2014/main" id="{301E63D0-311D-2618-5638-C6B00936FF82}"/>
              </a:ext>
            </a:extLst>
          </p:cNvPr>
          <p:cNvSpPr txBox="1"/>
          <p:nvPr/>
        </p:nvSpPr>
        <p:spPr>
          <a:xfrm>
            <a:off x="969776" y="2372385"/>
            <a:ext cx="5477164" cy="1200329"/>
          </a:xfrm>
          <a:prstGeom prst="rect">
            <a:avLst/>
          </a:prstGeom>
          <a:noFill/>
        </p:spPr>
        <p:txBody>
          <a:bodyPr wrap="square" lIns="91440" tIns="45720" rIns="91440" bIns="45720" rtlCol="0" anchor="t">
            <a:spAutoFit/>
          </a:bodyPr>
          <a:lstStyle/>
          <a:p>
            <a:r>
              <a:rPr lang="en-GB" b="1">
                <a:latin typeface="Lato"/>
                <a:ea typeface="Lato"/>
                <a:cs typeface="Lato"/>
              </a:rPr>
              <a:t>Monday 20th April</a:t>
            </a:r>
          </a:p>
          <a:p>
            <a:r>
              <a:rPr lang="en-GB" b="1">
                <a:latin typeface="Lato"/>
                <a:ea typeface="Lato"/>
                <a:cs typeface="Lato"/>
              </a:rPr>
              <a:t>3.45pm – 4.45pm </a:t>
            </a:r>
          </a:p>
          <a:p>
            <a:endParaRPr lang="en-GB" b="1">
              <a:latin typeface="Lato" panose="020F0502020204030203" pitchFamily="34" charset="0"/>
              <a:ea typeface="Lato" panose="020F0502020204030203" pitchFamily="34" charset="0"/>
              <a:cs typeface="Lato" panose="020F0502020204030203" pitchFamily="34" charset="0"/>
            </a:endParaRPr>
          </a:p>
          <a:p>
            <a:r>
              <a:rPr lang="en-GB">
                <a:latin typeface="Lato" panose="020F0502020204030203" pitchFamily="34" charset="0"/>
                <a:ea typeface="Lato" panose="020F0502020204030203" pitchFamily="34" charset="0"/>
                <a:cs typeface="Lato" panose="020F0502020204030203" pitchFamily="34" charset="0"/>
              </a:rPr>
              <a:t>Zoom</a:t>
            </a:r>
          </a:p>
        </p:txBody>
      </p:sp>
      <p:pic>
        <p:nvPicPr>
          <p:cNvPr id="17" name="Picture 16" descr="A person and kids playing with colorful objects&#10;&#10;Description automatically generated">
            <a:extLst>
              <a:ext uri="{FF2B5EF4-FFF2-40B4-BE49-F238E27FC236}">
                <a16:creationId xmlns:a16="http://schemas.microsoft.com/office/drawing/2014/main" id="{E8B5C403-620D-5889-3E7E-FE551FB1FD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5643" y="2243583"/>
            <a:ext cx="3334328" cy="2222885"/>
          </a:xfrm>
          <a:prstGeom prst="rect">
            <a:avLst/>
          </a:prstGeom>
        </p:spPr>
      </p:pic>
      <p:sp>
        <p:nvSpPr>
          <p:cNvPr id="18" name="TextBox 17">
            <a:extLst>
              <a:ext uri="{FF2B5EF4-FFF2-40B4-BE49-F238E27FC236}">
                <a16:creationId xmlns:a16="http://schemas.microsoft.com/office/drawing/2014/main" id="{38CBAC30-CB9D-BEF4-A7C3-C9007C38D5EC}"/>
              </a:ext>
            </a:extLst>
          </p:cNvPr>
          <p:cNvSpPr txBox="1"/>
          <p:nvPr/>
        </p:nvSpPr>
        <p:spPr>
          <a:xfrm>
            <a:off x="969776" y="3701516"/>
            <a:ext cx="4243818" cy="1077218"/>
          </a:xfrm>
          <a:prstGeom prst="rect">
            <a:avLst/>
          </a:prstGeom>
          <a:noFill/>
        </p:spPr>
        <p:txBody>
          <a:bodyPr wrap="square" lIns="91440" tIns="45720" rIns="91440" bIns="45720" rtlCol="0" anchor="t">
            <a:spAutoFit/>
          </a:bodyPr>
          <a:lstStyle/>
          <a:p>
            <a:r>
              <a:rPr lang="en-GB" sz="1600">
                <a:latin typeface="Lato"/>
                <a:ea typeface="Lato"/>
                <a:cs typeface="Lato"/>
              </a:rPr>
              <a:t>Numeracy Champions and other interested staff are invited to join a session on tested strategies for engaging and involving parents and carers in their children’s maths learning. </a:t>
            </a:r>
          </a:p>
        </p:txBody>
      </p:sp>
      <p:sp>
        <p:nvSpPr>
          <p:cNvPr id="2" name="TextBox 1">
            <a:extLst>
              <a:ext uri="{FF2B5EF4-FFF2-40B4-BE49-F238E27FC236}">
                <a16:creationId xmlns:a16="http://schemas.microsoft.com/office/drawing/2014/main" id="{FDE66EC0-7CEA-0EAD-0C90-C3B063843894}"/>
              </a:ext>
            </a:extLst>
          </p:cNvPr>
          <p:cNvSpPr txBox="1"/>
          <p:nvPr/>
        </p:nvSpPr>
        <p:spPr>
          <a:xfrm>
            <a:off x="1835307" y="5302497"/>
            <a:ext cx="5927366" cy="715089"/>
          </a:xfrm>
          <a:prstGeom prst="roundRect">
            <a:avLst/>
          </a:prstGeom>
          <a:solidFill>
            <a:srgbClr val="3AB4AD"/>
          </a:solidFill>
          <a:ln>
            <a:solidFill>
              <a:srgbClr val="3AB4AD"/>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latin typeface="Lato" panose="020F0502020204030203" pitchFamily="34" charset="0"/>
                <a:ea typeface="Lato" panose="020F0502020204030203" pitchFamily="34" charset="0"/>
                <a:cs typeface="Lato" panose="020F0502020204030203" pitchFamily="34" charset="0"/>
              </a:rPr>
              <a:t>100% of participants felt more able to support parents/carers to engage with their children's learning.</a:t>
            </a:r>
          </a:p>
        </p:txBody>
      </p:sp>
      <p:pic>
        <p:nvPicPr>
          <p:cNvPr id="4" name="Graphic 3" descr="Harvey Balls 0% with solid fill">
            <a:extLst>
              <a:ext uri="{FF2B5EF4-FFF2-40B4-BE49-F238E27FC236}">
                <a16:creationId xmlns:a16="http://schemas.microsoft.com/office/drawing/2014/main" id="{03230054-F74B-C051-8EBE-0DD9AB7144A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7" name="Graphic 6" descr="Tea with solid fill">
            <a:extLst>
              <a:ext uri="{FF2B5EF4-FFF2-40B4-BE49-F238E27FC236}">
                <a16:creationId xmlns:a16="http://schemas.microsoft.com/office/drawing/2014/main" id="{B9A467F7-E2C3-3270-CFAA-5A6F8C7C08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E7AD3822-D509-43E3-CF8B-EF8B82C5CF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9" name="Graphic 18" descr="Harvey Balls 100% with solid fill">
            <a:extLst>
              <a:ext uri="{FF2B5EF4-FFF2-40B4-BE49-F238E27FC236}">
                <a16:creationId xmlns:a16="http://schemas.microsoft.com/office/drawing/2014/main" id="{14A57E03-F68B-FB86-D86E-6D5C7B20DC7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20" name="Graphic 19" descr="Harvey Balls 65% with solid fill">
            <a:extLst>
              <a:ext uri="{FF2B5EF4-FFF2-40B4-BE49-F238E27FC236}">
                <a16:creationId xmlns:a16="http://schemas.microsoft.com/office/drawing/2014/main" id="{2F6D0717-5D5A-4F95-050C-621A557DE4A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1" name="Graphic 20" descr="Harvey Balls 75% with solid fill">
            <a:extLst>
              <a:ext uri="{FF2B5EF4-FFF2-40B4-BE49-F238E27FC236}">
                <a16:creationId xmlns:a16="http://schemas.microsoft.com/office/drawing/2014/main" id="{DB12B08F-37A4-E87A-6272-4113CD9F8D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2" name="Graphic 21" descr="Harvey Balls 85% with solid fill">
            <a:extLst>
              <a:ext uri="{FF2B5EF4-FFF2-40B4-BE49-F238E27FC236}">
                <a16:creationId xmlns:a16="http://schemas.microsoft.com/office/drawing/2014/main" id="{D157CCC9-8A5D-5CE7-4A02-2A92374FB95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3" name="Graphic 22" descr="Harvey Balls 10% with solid fill">
            <a:extLst>
              <a:ext uri="{FF2B5EF4-FFF2-40B4-BE49-F238E27FC236}">
                <a16:creationId xmlns:a16="http://schemas.microsoft.com/office/drawing/2014/main" id="{4DD494E2-DBBE-F975-1F77-92CCBDF968A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4" name="Graphic 23" descr="Harvey Balls 45% with solid fill">
            <a:extLst>
              <a:ext uri="{FF2B5EF4-FFF2-40B4-BE49-F238E27FC236}">
                <a16:creationId xmlns:a16="http://schemas.microsoft.com/office/drawing/2014/main" id="{0F5C5CF0-D0BA-D701-45D1-1C20F607AEBD}"/>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30439723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C0AA4-97CE-62B2-B807-906F0C6BED6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03A8C89-9501-FED7-D0DC-8AD0CD5FE6B0}"/>
              </a:ext>
            </a:extLst>
          </p:cNvPr>
          <p:cNvSpPr>
            <a:spLocks noGrp="1"/>
          </p:cNvSpPr>
          <p:nvPr>
            <p:ph type="body" sz="quarter" idx="13"/>
          </p:nvPr>
        </p:nvSpPr>
        <p:spPr/>
        <p:txBody>
          <a:bodyPr/>
          <a:lstStyle/>
          <a:p>
            <a:r>
              <a:rPr lang="en-GB" sz="3000" b="1"/>
              <a:t>Webinars</a:t>
            </a:r>
          </a:p>
        </p:txBody>
      </p:sp>
      <p:sp>
        <p:nvSpPr>
          <p:cNvPr id="4" name="TextBox 3">
            <a:extLst>
              <a:ext uri="{FF2B5EF4-FFF2-40B4-BE49-F238E27FC236}">
                <a16:creationId xmlns:a16="http://schemas.microsoft.com/office/drawing/2014/main" id="{99E59183-108E-95C5-9C86-25A405785A82}"/>
              </a:ext>
            </a:extLst>
          </p:cNvPr>
          <p:cNvSpPr txBox="1"/>
          <p:nvPr/>
        </p:nvSpPr>
        <p:spPr>
          <a:xfrm>
            <a:off x="1020851" y="2439967"/>
            <a:ext cx="4262440" cy="2893100"/>
          </a:xfrm>
          <a:prstGeom prst="rect">
            <a:avLst/>
          </a:prstGeom>
          <a:noFill/>
        </p:spPr>
        <p:txBody>
          <a:bodyPr wrap="square" rtlCol="0">
            <a:spAutoFit/>
          </a:bodyPr>
          <a:lstStyle/>
          <a:p>
            <a:pPr>
              <a:spcAft>
                <a:spcPts val="1200"/>
              </a:spcAft>
            </a:pPr>
            <a:r>
              <a:rPr lang="en-GB">
                <a:latin typeface="Lato" panose="020F0502020204030203" pitchFamily="34" charset="0"/>
              </a:rPr>
              <a:t>Numeracy </a:t>
            </a:r>
            <a:r>
              <a:rPr lang="en-GB">
                <a:latin typeface="Lato" panose="020F0502020204030203" pitchFamily="34" charset="0"/>
                <a:ea typeface="Lato" panose="020F0502020204030203" pitchFamily="34" charset="0"/>
                <a:cs typeface="Lato" panose="020F0502020204030203" pitchFamily="34" charset="0"/>
              </a:rPr>
              <a:t>Champions</a:t>
            </a:r>
            <a:r>
              <a:rPr lang="en-GB">
                <a:latin typeface="Lato" panose="020F0502020204030203" pitchFamily="34" charset="0"/>
              </a:rPr>
              <a:t> and other interested staff will be invited to a webinar each term, which will focus on a specific subject, such as maths anxiety, dyscalculia and financial wellbeing.</a:t>
            </a:r>
          </a:p>
          <a:p>
            <a:pPr>
              <a:spcAft>
                <a:spcPts val="1200"/>
              </a:spcAft>
            </a:pPr>
            <a:endParaRPr lang="en-GB">
              <a:latin typeface="Lato" panose="020F0502020204030203" pitchFamily="34" charset="0"/>
            </a:endParaRPr>
          </a:p>
          <a:p>
            <a:pPr>
              <a:spcAft>
                <a:spcPts val="1200"/>
              </a:spcAft>
            </a:pPr>
            <a:r>
              <a:rPr lang="en-GB">
                <a:latin typeface="Lato" panose="020F0502020204030203" pitchFamily="34" charset="0"/>
              </a:rPr>
              <a:t>These will provide continuing professional development and in-depth discussion into relevant topics.</a:t>
            </a:r>
          </a:p>
        </p:txBody>
      </p:sp>
      <p:pic>
        <p:nvPicPr>
          <p:cNvPr id="1026" name="Picture 2" descr="Dyscalculia Network | Leading Support ...">
            <a:extLst>
              <a:ext uri="{FF2B5EF4-FFF2-40B4-BE49-F238E27FC236}">
                <a16:creationId xmlns:a16="http://schemas.microsoft.com/office/drawing/2014/main" id="{E651E073-596D-468E-B07F-50C286AAEEFE}"/>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59261" y="2010699"/>
            <a:ext cx="2814826" cy="1359483"/>
          </a:xfrm>
          <a:prstGeom prst="rect">
            <a:avLst/>
          </a:prstGeom>
          <a:noFill/>
          <a:extLst>
            <a:ext uri="{909E8E84-426E-40DD-AFC4-6F175D3DCCD1}">
              <a14:hiddenFill xmlns:a14="http://schemas.microsoft.com/office/drawing/2010/main">
                <a:solidFill>
                  <a:srgbClr val="FFFFFF"/>
                </a:solidFill>
              </a14:hiddenFill>
            </a:ext>
          </a:extLst>
        </p:spPr>
      </p:pic>
      <p:pic>
        <p:nvPicPr>
          <p:cNvPr id="15" name="Graphic 14" descr="Harvey Balls 0% with solid fill">
            <a:extLst>
              <a:ext uri="{FF2B5EF4-FFF2-40B4-BE49-F238E27FC236}">
                <a16:creationId xmlns:a16="http://schemas.microsoft.com/office/drawing/2014/main" id="{EDFBEE64-60E5-0556-E4A7-04BC9C76B2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FCB28950-81D6-D500-3084-F184DF0739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A0158011-2A64-6D05-4EF3-4003D1E96CA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E7D40F6C-67CC-16DB-41D4-8641B0955E7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E48D6D5A-935C-AC52-CC36-48A8EF5F9D3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6A2E75E6-5AC1-9AA6-E408-3896811259C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5E5FD1F2-3B1B-6A40-AC19-DEF50E9EBCA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03B2E39F-E7C6-F42A-B116-CC62027939C7}"/>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24" name="Graphic 23" descr="Harvey Balls 45% with solid fill">
            <a:extLst>
              <a:ext uri="{FF2B5EF4-FFF2-40B4-BE49-F238E27FC236}">
                <a16:creationId xmlns:a16="http://schemas.microsoft.com/office/drawing/2014/main" id="{352412C4-D1C9-B4C6-0324-F90E177645C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pic>
        <p:nvPicPr>
          <p:cNvPr id="2" name="Picture 2" descr="Maths Anxiety: Solving the Equation: Amazon.co.uk: Kirkland, Heidi, Hunt,  Thomas: 9781032735443: Books">
            <a:extLst>
              <a:ext uri="{FF2B5EF4-FFF2-40B4-BE49-F238E27FC236}">
                <a16:creationId xmlns:a16="http://schemas.microsoft.com/office/drawing/2014/main" id="{3612D954-F216-39D8-A787-54ADCC3A1E70}"/>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6182149" y="3622316"/>
            <a:ext cx="2122883" cy="30498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648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Session 2 Objectives</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681175" y="2182718"/>
            <a:ext cx="7917944" cy="4534953"/>
          </a:xfrm>
        </p:spPr>
        <p:txBody>
          <a:bodyPr lIns="91440" tIns="45720" rIns="91440" bIns="45720" anchor="t"/>
          <a:lstStyle/>
          <a:p>
            <a:pPr algn="l" rtl="0" fontAlgn="base"/>
            <a:endParaRPr lang="en-GB" sz="1800" b="0" i="0">
              <a:solidFill>
                <a:srgbClr val="000000"/>
              </a:solidFill>
              <a:effectLst/>
              <a:latin typeface="Lato" panose="020F0502020204030203" pitchFamily="34" charset="0"/>
            </a:endParaRPr>
          </a:p>
          <a:p>
            <a:pPr marL="285750" indent="-285750" algn="l" rtl="0" fontAlgn="base">
              <a:buFont typeface="Arial" panose="020B0604020202020204" pitchFamily="34" charset="0"/>
              <a:buChar char="•"/>
            </a:pPr>
            <a:r>
              <a:rPr lang="en-GB" sz="1800" b="0" i="0">
                <a:solidFill>
                  <a:srgbClr val="000000"/>
                </a:solidFill>
                <a:effectLst/>
                <a:latin typeface="Lato"/>
                <a:ea typeface="Lato"/>
                <a:cs typeface="Rubik Medium"/>
              </a:rPr>
              <a:t>Discover ways to support children to develop positive attitudes towards maths  </a:t>
            </a:r>
          </a:p>
          <a:p>
            <a:pPr marL="285750" indent="-285750" algn="l" rtl="0" fontAlgn="base">
              <a:buFont typeface="Arial" panose="020B0604020202020204" pitchFamily="34" charset="0"/>
              <a:buChar char="•"/>
            </a:pPr>
            <a:endParaRPr lang="en-GB" sz="1800" b="0" i="0">
              <a:solidFill>
                <a:srgbClr val="000000"/>
              </a:solidFill>
              <a:effectLst/>
              <a:latin typeface="Lato" panose="020F0502020204030203" pitchFamily="34" charset="0"/>
            </a:endParaRPr>
          </a:p>
          <a:p>
            <a:pPr marL="285750" indent="-285750" algn="l" rtl="0" fontAlgn="base">
              <a:buFont typeface="Arial" panose="020B0604020202020204" pitchFamily="34" charset="0"/>
              <a:buChar char="•"/>
            </a:pPr>
            <a:r>
              <a:rPr lang="en-GB" sz="1800" b="0" i="0">
                <a:solidFill>
                  <a:srgbClr val="000000"/>
                </a:solidFill>
                <a:effectLst/>
                <a:latin typeface="Lato"/>
                <a:ea typeface="Lato"/>
                <a:cs typeface="Rubik Medium"/>
              </a:rPr>
              <a:t>Understand the resources available to support adults &amp; children with their number confidence and skills </a:t>
            </a:r>
          </a:p>
          <a:p>
            <a:pPr marL="285750" indent="-285750">
              <a:buFont typeface="Arial" panose="020B0604020202020204" pitchFamily="34" charset="0"/>
              <a:buChar char="•"/>
            </a:pPr>
            <a:endParaRPr lang="en-GB" sz="1800" b="0">
              <a:solidFill>
                <a:srgbClr val="000000"/>
              </a:solidFill>
              <a:latin typeface="Lato"/>
              <a:ea typeface="Lato"/>
              <a:cs typeface="Rubik Medium"/>
            </a:endParaRPr>
          </a:p>
          <a:p>
            <a:pPr marL="285750" indent="-285750" algn="l" rtl="0" fontAlgn="base">
              <a:buFont typeface="Arial" panose="020B0604020202020204" pitchFamily="34" charset="0"/>
              <a:buChar char="•"/>
            </a:pPr>
            <a:r>
              <a:rPr lang="en-GB" sz="1800" b="0" i="0">
                <a:solidFill>
                  <a:srgbClr val="000000"/>
                </a:solidFill>
                <a:effectLst/>
                <a:latin typeface="Lato"/>
                <a:ea typeface="Lato"/>
                <a:cs typeface="Rubik Medium"/>
              </a:rPr>
              <a:t>Learn about the ongoing support available to you from National Numeracy </a:t>
            </a:r>
          </a:p>
          <a:p>
            <a:pPr marL="285750" indent="-285750" algn="l" rtl="0" fontAlgn="base">
              <a:buFont typeface="Arial" panose="020B0604020202020204" pitchFamily="34" charset="0"/>
              <a:buChar char="•"/>
            </a:pPr>
            <a:endParaRPr lang="en-GB" sz="1800" b="0" i="0">
              <a:solidFill>
                <a:srgbClr val="000000"/>
              </a:solidFill>
              <a:effectLst/>
              <a:latin typeface="Lato" panose="020F0502020204030203" pitchFamily="34" charset="0"/>
            </a:endParaRPr>
          </a:p>
          <a:p>
            <a:pPr marL="285750" indent="-285750" algn="l" rtl="0" fontAlgn="base">
              <a:buFont typeface="Arial" panose="020B0604020202020204" pitchFamily="34" charset="0"/>
              <a:buChar char="•"/>
            </a:pPr>
            <a:r>
              <a:rPr lang="en-GB" sz="1800" b="0" i="0">
                <a:solidFill>
                  <a:srgbClr val="000000"/>
                </a:solidFill>
                <a:effectLst/>
                <a:latin typeface="Lato"/>
                <a:ea typeface="Lato"/>
                <a:cs typeface="Rubik Medium"/>
              </a:rPr>
              <a:t>Explain your practical next steps as a Numeracy Champion </a:t>
            </a:r>
          </a:p>
        </p:txBody>
      </p:sp>
    </p:spTree>
    <p:extLst>
      <p:ext uri="{BB962C8B-B14F-4D97-AF65-F5344CB8AC3E}">
        <p14:creationId xmlns:p14="http://schemas.microsoft.com/office/powerpoint/2010/main" val="1734380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Campaigns</a:t>
            </a:r>
          </a:p>
          <a:p>
            <a:endParaRPr lang="en-GB" sz="3000" b="1"/>
          </a:p>
        </p:txBody>
      </p:sp>
      <p:pic>
        <p:nvPicPr>
          <p:cNvPr id="4" name="Graphic 3" descr="Harvey Balls 0% with solid fill">
            <a:extLst>
              <a:ext uri="{FF2B5EF4-FFF2-40B4-BE49-F238E27FC236}">
                <a16:creationId xmlns:a16="http://schemas.microsoft.com/office/drawing/2014/main" id="{8208A47F-E6E7-4C7F-A51C-68DDFBA51D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7" name="Graphic 6" descr="Tea with solid fill">
            <a:extLst>
              <a:ext uri="{FF2B5EF4-FFF2-40B4-BE49-F238E27FC236}">
                <a16:creationId xmlns:a16="http://schemas.microsoft.com/office/drawing/2014/main" id="{C62F14A8-4423-A248-3970-9E73FF8CBDF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5" name="Graphic 14" descr="Harvey Balls 25% with solid fill">
            <a:extLst>
              <a:ext uri="{FF2B5EF4-FFF2-40B4-BE49-F238E27FC236}">
                <a16:creationId xmlns:a16="http://schemas.microsoft.com/office/drawing/2014/main" id="{342EAE97-DC89-D607-5934-09B6F45AEB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6" name="Graphic 15" descr="Harvey Balls 100% with solid fill">
            <a:extLst>
              <a:ext uri="{FF2B5EF4-FFF2-40B4-BE49-F238E27FC236}">
                <a16:creationId xmlns:a16="http://schemas.microsoft.com/office/drawing/2014/main" id="{098F1303-0853-6415-93B7-C163D325D6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7" name="Graphic 16" descr="Harvey Balls 65% with solid fill">
            <a:extLst>
              <a:ext uri="{FF2B5EF4-FFF2-40B4-BE49-F238E27FC236}">
                <a16:creationId xmlns:a16="http://schemas.microsoft.com/office/drawing/2014/main" id="{23AE57DD-8AED-EA75-FA82-F44E662EDC0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C36C0167-C2AA-4DF3-4AAC-4C1D118F436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F35954C2-8A97-3E74-D3A3-698E2731BE4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8EB6264C-A2B2-91D0-6306-FE897666292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E3602869-3DF6-C379-A2E9-7E83B8AF917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2" name="Picture 1">
            <a:extLst>
              <a:ext uri="{FF2B5EF4-FFF2-40B4-BE49-F238E27FC236}">
                <a16:creationId xmlns:a16="http://schemas.microsoft.com/office/drawing/2014/main" id="{82F24F86-A8FE-6214-6BF0-29241CB7E3A3}"/>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240018" y="4455268"/>
            <a:ext cx="7359101" cy="1734445"/>
          </a:xfrm>
          <a:prstGeom prst="rect">
            <a:avLst/>
          </a:prstGeom>
        </p:spPr>
      </p:pic>
      <p:pic>
        <p:nvPicPr>
          <p:cNvPr id="5" name="Picture 4" descr="A person holding a phone&#10;&#10;AI-generated content may be incorrect.">
            <a:extLst>
              <a:ext uri="{FF2B5EF4-FFF2-40B4-BE49-F238E27FC236}">
                <a16:creationId xmlns:a16="http://schemas.microsoft.com/office/drawing/2014/main" id="{EC8F95EC-7393-06D6-A627-606EFC8E2F1C}"/>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1240018" y="2127231"/>
            <a:ext cx="7490576" cy="2190607"/>
          </a:xfrm>
          <a:prstGeom prst="rect">
            <a:avLst/>
          </a:prstGeom>
        </p:spPr>
      </p:pic>
    </p:spTree>
    <p:extLst>
      <p:ext uri="{BB962C8B-B14F-4D97-AF65-F5344CB8AC3E}">
        <p14:creationId xmlns:p14="http://schemas.microsoft.com/office/powerpoint/2010/main" val="10005299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0E40E-4980-C635-99CF-AB48E44BDA3C}"/>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3BADA80-F498-7319-9FEA-244C0EDFAC4A}"/>
              </a:ext>
            </a:extLst>
          </p:cNvPr>
          <p:cNvSpPr>
            <a:spLocks noGrp="1"/>
          </p:cNvSpPr>
          <p:nvPr>
            <p:ph type="body" sz="quarter" idx="13"/>
          </p:nvPr>
        </p:nvSpPr>
        <p:spPr/>
        <p:txBody>
          <a:bodyPr/>
          <a:lstStyle/>
          <a:p>
            <a:r>
              <a:rPr lang="en-GB" sz="3000" b="1"/>
              <a:t>Support visits</a:t>
            </a:r>
          </a:p>
        </p:txBody>
      </p:sp>
      <p:sp>
        <p:nvSpPr>
          <p:cNvPr id="4" name="TextBox 3">
            <a:extLst>
              <a:ext uri="{FF2B5EF4-FFF2-40B4-BE49-F238E27FC236}">
                <a16:creationId xmlns:a16="http://schemas.microsoft.com/office/drawing/2014/main" id="{682423AC-2FED-9B6D-F2EC-7FF6BC1890D4}"/>
              </a:ext>
            </a:extLst>
          </p:cNvPr>
          <p:cNvSpPr txBox="1"/>
          <p:nvPr/>
        </p:nvSpPr>
        <p:spPr>
          <a:xfrm>
            <a:off x="986828" y="2322870"/>
            <a:ext cx="3640653" cy="3693319"/>
          </a:xfrm>
          <a:prstGeom prst="rect">
            <a:avLst/>
          </a:prstGeom>
          <a:noFill/>
        </p:spPr>
        <p:txBody>
          <a:bodyPr wrap="square" rtlCol="0">
            <a:spAutoFit/>
          </a:bodyPr>
          <a:lstStyle/>
          <a:p>
            <a:r>
              <a:rPr lang="en-GB">
                <a:latin typeface="Lato" panose="020F0502020204030203" pitchFamily="34" charset="0"/>
                <a:ea typeface="Lato" panose="020F0502020204030203" pitchFamily="34" charset="0"/>
                <a:cs typeface="Lato" panose="020F0502020204030203" pitchFamily="34" charset="0"/>
              </a:rPr>
              <a:t>National Numeracy will visit some of the participating schools during the year to provide further support and to capture the impact of the programme by talking with:</a:t>
            </a:r>
          </a:p>
          <a:p>
            <a:endParaRPr lang="en-GB">
              <a:latin typeface="Lato" panose="020F0502020204030203" pitchFamily="34" charset="0"/>
              <a:ea typeface="Lato" panose="020F0502020204030203" pitchFamily="34" charset="0"/>
              <a:cs typeface="Lato" panose="020F0502020204030203" pitchFamily="34" charset="0"/>
            </a:endParaRPr>
          </a:p>
          <a:p>
            <a:pPr marL="742950" lvl="1" indent="-285750">
              <a:buFont typeface="Arial" panose="020B0604020202020204" pitchFamily="34" charset="0"/>
              <a:buChar char="•"/>
            </a:pPr>
            <a:r>
              <a:rPr lang="en-GB">
                <a:latin typeface="Lato" panose="020F0502020204030203" pitchFamily="34" charset="0"/>
                <a:ea typeface="Lato" panose="020F0502020204030203" pitchFamily="34" charset="0"/>
                <a:cs typeface="Lato" panose="020F0502020204030203" pitchFamily="34" charset="0"/>
              </a:rPr>
              <a:t>Numeracy Champions</a:t>
            </a:r>
          </a:p>
          <a:p>
            <a:pPr marL="742950" lvl="1" indent="-285750">
              <a:buFont typeface="Arial" panose="020B0604020202020204" pitchFamily="34" charset="0"/>
              <a:buChar char="•"/>
            </a:pPr>
            <a:r>
              <a:rPr lang="en-GB">
                <a:latin typeface="Lato" panose="020F0502020204030203" pitchFamily="34" charset="0"/>
                <a:ea typeface="Lato" panose="020F0502020204030203" pitchFamily="34" charset="0"/>
                <a:cs typeface="Lato" panose="020F0502020204030203" pitchFamily="34" charset="0"/>
              </a:rPr>
              <a:t>Staff</a:t>
            </a:r>
          </a:p>
          <a:p>
            <a:pPr marL="742950" lvl="1" indent="-285750">
              <a:buFont typeface="Arial" panose="020B0604020202020204" pitchFamily="34" charset="0"/>
              <a:buChar char="•"/>
            </a:pPr>
            <a:r>
              <a:rPr lang="en-GB">
                <a:latin typeface="Lato" panose="020F0502020204030203" pitchFamily="34" charset="0"/>
                <a:ea typeface="Lato" panose="020F0502020204030203" pitchFamily="34" charset="0"/>
                <a:cs typeface="Lato" panose="020F0502020204030203" pitchFamily="34" charset="0"/>
              </a:rPr>
              <a:t>Parents/carers</a:t>
            </a:r>
          </a:p>
          <a:p>
            <a:pPr marL="742950" lvl="1" indent="-285750">
              <a:buFont typeface="Arial" panose="020B0604020202020204" pitchFamily="34" charset="0"/>
              <a:buChar char="•"/>
            </a:pPr>
            <a:r>
              <a:rPr lang="en-GB">
                <a:latin typeface="Lato" panose="020F0502020204030203" pitchFamily="34" charset="0"/>
                <a:ea typeface="Lato" panose="020F0502020204030203" pitchFamily="34" charset="0"/>
                <a:cs typeface="Lato" panose="020F0502020204030203" pitchFamily="34" charset="0"/>
              </a:rPr>
              <a:t>Pupils</a:t>
            </a:r>
          </a:p>
          <a:p>
            <a:pPr marL="285750" indent="-285750">
              <a:buFont typeface="Arial" panose="020B0604020202020204" pitchFamily="34" charset="0"/>
              <a:buChar char="•"/>
            </a:pPr>
            <a:endParaRPr lang="en-GB">
              <a:latin typeface="Lato" panose="020F0502020204030203" pitchFamily="34" charset="0"/>
              <a:ea typeface="Lato" panose="020F0502020204030203" pitchFamily="34" charset="0"/>
              <a:cs typeface="Lato" panose="020F0502020204030203" pitchFamily="34" charset="0"/>
            </a:endParaRPr>
          </a:p>
          <a:p>
            <a:r>
              <a:rPr lang="en-GB">
                <a:latin typeface="Lato" panose="020F0502020204030203" pitchFamily="34" charset="0"/>
                <a:ea typeface="Lato" panose="020F0502020204030203" pitchFamily="34" charset="0"/>
                <a:cs typeface="Lato" panose="020F0502020204030203" pitchFamily="34" charset="0"/>
              </a:rPr>
              <a:t>The team will be in touch to organise these visits.</a:t>
            </a:r>
          </a:p>
        </p:txBody>
      </p:sp>
      <p:pic>
        <p:nvPicPr>
          <p:cNvPr id="7" name="Graphic 6" descr="Harvey Balls 0% with solid fill">
            <a:extLst>
              <a:ext uri="{FF2B5EF4-FFF2-40B4-BE49-F238E27FC236}">
                <a16:creationId xmlns:a16="http://schemas.microsoft.com/office/drawing/2014/main" id="{7A2A1A49-F21E-A9A2-4371-85C786B47E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7400" y="2620035"/>
            <a:ext cx="252000" cy="252000"/>
          </a:xfrm>
          <a:prstGeom prst="rect">
            <a:avLst/>
          </a:prstGeom>
        </p:spPr>
      </p:pic>
      <p:pic>
        <p:nvPicPr>
          <p:cNvPr id="15" name="Graphic 14" descr="Tea with solid fill">
            <a:extLst>
              <a:ext uri="{FF2B5EF4-FFF2-40B4-BE49-F238E27FC236}">
                <a16:creationId xmlns:a16="http://schemas.microsoft.com/office/drawing/2014/main" id="{F4089440-1199-6D6B-06BC-1D81C8C3AC4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0881" y="3892518"/>
            <a:ext cx="324000" cy="324000"/>
          </a:xfrm>
          <a:prstGeom prst="rect">
            <a:avLst/>
          </a:prstGeom>
        </p:spPr>
      </p:pic>
      <p:pic>
        <p:nvPicPr>
          <p:cNvPr id="16" name="Graphic 15" descr="Harvey Balls 25% with solid fill">
            <a:extLst>
              <a:ext uri="{FF2B5EF4-FFF2-40B4-BE49-F238E27FC236}">
                <a16:creationId xmlns:a16="http://schemas.microsoft.com/office/drawing/2014/main" id="{C3D59CF7-4FE0-7EB1-463D-BCD067334C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37400" y="3290167"/>
            <a:ext cx="252000" cy="252000"/>
          </a:xfrm>
          <a:prstGeom prst="rect">
            <a:avLst/>
          </a:prstGeom>
        </p:spPr>
      </p:pic>
      <p:pic>
        <p:nvPicPr>
          <p:cNvPr id="17" name="Graphic 16" descr="Harvey Balls 100% with solid fill">
            <a:extLst>
              <a:ext uri="{FF2B5EF4-FFF2-40B4-BE49-F238E27FC236}">
                <a16:creationId xmlns:a16="http://schemas.microsoft.com/office/drawing/2014/main" id="{47F6E4FD-2296-17A0-E056-252BC54B970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5310792"/>
            <a:ext cx="252000" cy="252000"/>
          </a:xfrm>
          <a:prstGeom prst="rect">
            <a:avLst/>
          </a:prstGeom>
        </p:spPr>
      </p:pic>
      <p:pic>
        <p:nvPicPr>
          <p:cNvPr id="18" name="Graphic 17" descr="Harvey Balls 65% with solid fill">
            <a:extLst>
              <a:ext uri="{FF2B5EF4-FFF2-40B4-BE49-F238E27FC236}">
                <a16:creationId xmlns:a16="http://schemas.microsoft.com/office/drawing/2014/main" id="{A9F31C65-C28B-D323-F7AE-116DBD03D34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4293175"/>
            <a:ext cx="252000" cy="252000"/>
          </a:xfrm>
          <a:prstGeom prst="rect">
            <a:avLst/>
          </a:prstGeom>
        </p:spPr>
      </p:pic>
      <p:pic>
        <p:nvPicPr>
          <p:cNvPr id="19" name="Graphic 18" descr="Harvey Balls 75% with solid fill">
            <a:extLst>
              <a:ext uri="{FF2B5EF4-FFF2-40B4-BE49-F238E27FC236}">
                <a16:creationId xmlns:a16="http://schemas.microsoft.com/office/drawing/2014/main" id="{4605A2EB-A8C8-C62C-4043-57F31DD1BD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632380"/>
            <a:ext cx="252000" cy="252000"/>
          </a:xfrm>
          <a:prstGeom prst="rect">
            <a:avLst/>
          </a:prstGeom>
        </p:spPr>
      </p:pic>
      <p:pic>
        <p:nvPicPr>
          <p:cNvPr id="20" name="Graphic 19" descr="Harvey Balls 85% with solid fill">
            <a:extLst>
              <a:ext uri="{FF2B5EF4-FFF2-40B4-BE49-F238E27FC236}">
                <a16:creationId xmlns:a16="http://schemas.microsoft.com/office/drawing/2014/main" id="{7217A5E0-EA20-ADEE-4FD3-92872E8328F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971585"/>
            <a:ext cx="252000" cy="252000"/>
          </a:xfrm>
          <a:prstGeom prst="rect">
            <a:avLst/>
          </a:prstGeom>
        </p:spPr>
      </p:pic>
      <p:pic>
        <p:nvPicPr>
          <p:cNvPr id="21" name="Graphic 20" descr="Harvey Balls 10% with solid fill">
            <a:extLst>
              <a:ext uri="{FF2B5EF4-FFF2-40B4-BE49-F238E27FC236}">
                <a16:creationId xmlns:a16="http://schemas.microsoft.com/office/drawing/2014/main" id="{933FBDD5-2960-5F78-D381-DABDB00CBDB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556" y="2957141"/>
            <a:ext cx="252000" cy="252000"/>
          </a:xfrm>
          <a:prstGeom prst="rect">
            <a:avLst/>
          </a:prstGeom>
        </p:spPr>
      </p:pic>
      <p:pic>
        <p:nvPicPr>
          <p:cNvPr id="22" name="Graphic 21" descr="Harvey Balls 45% with solid fill">
            <a:extLst>
              <a:ext uri="{FF2B5EF4-FFF2-40B4-BE49-F238E27FC236}">
                <a16:creationId xmlns:a16="http://schemas.microsoft.com/office/drawing/2014/main" id="{4FFEC4F4-E1E1-17FB-81F0-8BD008E2752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7400" y="3622316"/>
            <a:ext cx="252000" cy="252000"/>
          </a:xfrm>
          <a:prstGeom prst="rect">
            <a:avLst/>
          </a:prstGeom>
        </p:spPr>
      </p:pic>
      <p:pic>
        <p:nvPicPr>
          <p:cNvPr id="5" name="Picture 4">
            <a:extLst>
              <a:ext uri="{FF2B5EF4-FFF2-40B4-BE49-F238E27FC236}">
                <a16:creationId xmlns:a16="http://schemas.microsoft.com/office/drawing/2014/main" id="{96834DCA-C957-0C55-C42A-74306BB83E0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865048" y="2752743"/>
            <a:ext cx="3905326" cy="2603550"/>
          </a:xfrm>
          <a:prstGeom prst="rect">
            <a:avLst/>
          </a:prstGeom>
        </p:spPr>
      </p:pic>
    </p:spTree>
    <p:extLst>
      <p:ext uri="{BB962C8B-B14F-4D97-AF65-F5344CB8AC3E}">
        <p14:creationId xmlns:p14="http://schemas.microsoft.com/office/powerpoint/2010/main" val="30203190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77C97-3ECA-AD7F-918E-9EB26BD19285}"/>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73F0ECC6-4673-BEBC-211F-F75ADB160BB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298D2BA5-0EF7-31F7-01BF-055BE682EC16}"/>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94C7EC07-FA9E-9FAF-5699-1E900EFB5D6B}"/>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8F1DAAC4-A0C1-F7B3-708E-E5E42A4EAFA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379B4885-DD07-AA27-DBBE-965EB3373EB5}"/>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9DBF37D9-6055-58DD-B8C9-B7DB483C42DE}"/>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50727B26-0B2C-0081-38C2-8C34918CE915}"/>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47E2930D-1917-3C6B-B397-003D18F4AB16}"/>
              </a:ext>
            </a:extLst>
          </p:cNvPr>
          <p:cNvSpPr txBox="1"/>
          <p:nvPr/>
        </p:nvSpPr>
        <p:spPr>
          <a:xfrm>
            <a:off x="1228352" y="2942878"/>
            <a:ext cx="6701210" cy="853182"/>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000" b="1">
                <a:solidFill>
                  <a:srgbClr val="0AB9EE"/>
                </a:solidFill>
                <a:latin typeface="Rubik SemiBold"/>
                <a:ea typeface="Lato"/>
                <a:cs typeface="Lato"/>
              </a:rPr>
              <a:t>Objective: </a:t>
            </a:r>
            <a:r>
              <a:rPr lang="en-GB" sz="2000" b="1" i="0">
                <a:solidFill>
                  <a:srgbClr val="0AB9EE"/>
                </a:solidFill>
                <a:effectLst/>
                <a:latin typeface="Rubik SemiBold"/>
              </a:rPr>
              <a:t>Explain your practical next steps as a Numeracy Champion.</a:t>
            </a:r>
          </a:p>
        </p:txBody>
      </p:sp>
    </p:spTree>
    <p:extLst>
      <p:ext uri="{BB962C8B-B14F-4D97-AF65-F5344CB8AC3E}">
        <p14:creationId xmlns:p14="http://schemas.microsoft.com/office/powerpoint/2010/main" val="8312748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C9720-1B1D-8D06-8221-14AD35383A9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6690611-84DA-0CBD-C640-34CC4E8C471D}"/>
              </a:ext>
            </a:extLst>
          </p:cNvPr>
          <p:cNvSpPr>
            <a:spLocks noGrp="1"/>
          </p:cNvSpPr>
          <p:nvPr>
            <p:ph type="body" sz="quarter" idx="13"/>
          </p:nvPr>
        </p:nvSpPr>
        <p:spPr/>
        <p:txBody>
          <a:bodyPr/>
          <a:lstStyle/>
          <a:p>
            <a:r>
              <a:rPr lang="en-GB" sz="3000" b="1"/>
              <a:t>Implementation</a:t>
            </a:r>
          </a:p>
        </p:txBody>
      </p:sp>
      <p:sp>
        <p:nvSpPr>
          <p:cNvPr id="17" name="Rectangle 16">
            <a:extLst>
              <a:ext uri="{FF2B5EF4-FFF2-40B4-BE49-F238E27FC236}">
                <a16:creationId xmlns:a16="http://schemas.microsoft.com/office/drawing/2014/main" id="{334B0C7C-D86F-8CD0-28AF-C6A563A6040A}"/>
              </a:ext>
            </a:extLst>
          </p:cNvPr>
          <p:cNvSpPr/>
          <p:nvPr/>
        </p:nvSpPr>
        <p:spPr>
          <a:xfrm>
            <a:off x="896293" y="3558012"/>
            <a:ext cx="2372008" cy="2431453"/>
          </a:xfrm>
          <a:prstGeom prst="rect">
            <a:avLst/>
          </a:prstGeom>
          <a:solidFill>
            <a:srgbClr val="3AB4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a:solidFill>
                  <a:schemeClr val="tx1"/>
                </a:solidFill>
                <a:latin typeface="Lato" panose="020F0502020204030203" pitchFamily="34" charset="0"/>
                <a:ea typeface="Lato" panose="020F0502020204030203" pitchFamily="34" charset="0"/>
                <a:cs typeface="Lato" panose="020F0502020204030203" pitchFamily="34" charset="0"/>
              </a:rPr>
              <a:t>ENGAGE</a:t>
            </a:r>
          </a:p>
          <a:p>
            <a:pPr algn="ctr"/>
            <a:endParaRPr lang="en-GB" b="1">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GB">
                <a:solidFill>
                  <a:schemeClr val="tx1"/>
                </a:solidFill>
                <a:latin typeface="Lato" panose="020F0502020204030203" pitchFamily="34" charset="0"/>
                <a:ea typeface="Lato" panose="020F0502020204030203" pitchFamily="34" charset="0"/>
                <a:cs typeface="Lato" panose="020F0502020204030203" pitchFamily="34" charset="0"/>
              </a:rPr>
              <a:t>Engage people so they can shape what happens while also providing overall direction.</a:t>
            </a:r>
          </a:p>
        </p:txBody>
      </p:sp>
      <p:sp>
        <p:nvSpPr>
          <p:cNvPr id="18" name="Rectangle 17">
            <a:extLst>
              <a:ext uri="{FF2B5EF4-FFF2-40B4-BE49-F238E27FC236}">
                <a16:creationId xmlns:a16="http://schemas.microsoft.com/office/drawing/2014/main" id="{5D111716-A218-E960-0ECD-3791FC6839E5}"/>
              </a:ext>
            </a:extLst>
          </p:cNvPr>
          <p:cNvSpPr/>
          <p:nvPr/>
        </p:nvSpPr>
        <p:spPr>
          <a:xfrm>
            <a:off x="3589992" y="3558012"/>
            <a:ext cx="2372008" cy="2431453"/>
          </a:xfrm>
          <a:prstGeom prst="rect">
            <a:avLst/>
          </a:prstGeom>
          <a:solidFill>
            <a:srgbClr val="3AB4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a:solidFill>
                  <a:schemeClr val="tx1"/>
                </a:solidFill>
                <a:latin typeface="Lato" panose="020F0502020204030203" pitchFamily="34" charset="0"/>
                <a:ea typeface="Lato" panose="020F0502020204030203" pitchFamily="34" charset="0"/>
                <a:cs typeface="Lato" panose="020F0502020204030203" pitchFamily="34" charset="0"/>
              </a:rPr>
              <a:t>UNITE</a:t>
            </a:r>
          </a:p>
          <a:p>
            <a:pPr algn="ctr"/>
            <a:endParaRPr lang="en-GB" b="1">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GB">
                <a:solidFill>
                  <a:schemeClr val="tx1"/>
                </a:solidFill>
                <a:latin typeface="Lato" panose="020F0502020204030203" pitchFamily="34" charset="0"/>
                <a:ea typeface="Lato" panose="020F0502020204030203" pitchFamily="34" charset="0"/>
                <a:cs typeface="Lato" panose="020F0502020204030203" pitchFamily="34" charset="0"/>
              </a:rPr>
              <a:t>Unite people around what is being implemented, how it will be implemented, and why it matters.</a:t>
            </a:r>
          </a:p>
        </p:txBody>
      </p:sp>
      <p:sp>
        <p:nvSpPr>
          <p:cNvPr id="19" name="Rectangle 18">
            <a:extLst>
              <a:ext uri="{FF2B5EF4-FFF2-40B4-BE49-F238E27FC236}">
                <a16:creationId xmlns:a16="http://schemas.microsoft.com/office/drawing/2014/main" id="{9F6A1ED9-EA37-E4C8-D579-A0C63AE1EB36}"/>
              </a:ext>
            </a:extLst>
          </p:cNvPr>
          <p:cNvSpPr/>
          <p:nvPr/>
        </p:nvSpPr>
        <p:spPr>
          <a:xfrm>
            <a:off x="6283691" y="3558012"/>
            <a:ext cx="2372008" cy="2431453"/>
          </a:xfrm>
          <a:prstGeom prst="rect">
            <a:avLst/>
          </a:prstGeom>
          <a:solidFill>
            <a:srgbClr val="3AB4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a:solidFill>
                  <a:schemeClr val="tx1"/>
                </a:solidFill>
                <a:latin typeface="Lato" panose="020F0502020204030203" pitchFamily="34" charset="0"/>
                <a:ea typeface="Lato" panose="020F0502020204030203" pitchFamily="34" charset="0"/>
                <a:cs typeface="Lato" panose="020F0502020204030203" pitchFamily="34" charset="0"/>
              </a:rPr>
              <a:t>REFLECT</a:t>
            </a:r>
          </a:p>
          <a:p>
            <a:pPr algn="ctr"/>
            <a:endParaRPr lang="en-GB" b="1">
              <a:solidFill>
                <a:schemeClr val="tx1"/>
              </a:solidFill>
              <a:latin typeface="Lato" panose="020F0502020204030203" pitchFamily="34" charset="0"/>
              <a:ea typeface="Lato" panose="020F0502020204030203" pitchFamily="34" charset="0"/>
              <a:cs typeface="Lato" panose="020F0502020204030203" pitchFamily="34" charset="0"/>
            </a:endParaRPr>
          </a:p>
          <a:p>
            <a:pPr algn="ctr"/>
            <a:r>
              <a:rPr lang="en-GB">
                <a:solidFill>
                  <a:schemeClr val="tx1"/>
                </a:solidFill>
                <a:latin typeface="Lato" panose="020F0502020204030203" pitchFamily="34" charset="0"/>
                <a:ea typeface="Lato" panose="020F0502020204030203" pitchFamily="34" charset="0"/>
                <a:cs typeface="Lato" panose="020F0502020204030203" pitchFamily="34" charset="0"/>
              </a:rPr>
              <a:t>Reflect, monitor, and adapt to improve implementation.</a:t>
            </a:r>
          </a:p>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a:p>
            <a:pPr algn="ctr"/>
            <a:endParaRPr lang="en-GB">
              <a:solidFill>
                <a:schemeClr val="tx1"/>
              </a:solidFill>
              <a:latin typeface="Lato" panose="020F0502020204030203" pitchFamily="34" charset="0"/>
              <a:ea typeface="Lato" panose="020F0502020204030203" pitchFamily="34" charset="0"/>
              <a:cs typeface="Lato" panose="020F0502020204030203" pitchFamily="34" charset="0"/>
            </a:endParaRPr>
          </a:p>
        </p:txBody>
      </p:sp>
      <p:pic>
        <p:nvPicPr>
          <p:cNvPr id="21" name="Graphic 20" descr="Chat outline">
            <a:extLst>
              <a:ext uri="{FF2B5EF4-FFF2-40B4-BE49-F238E27FC236}">
                <a16:creationId xmlns:a16="http://schemas.microsoft.com/office/drawing/2014/main" id="{346CF5B7-811C-9946-CAE9-25490AA461C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501311" y="2420263"/>
            <a:ext cx="1158745" cy="1158745"/>
          </a:xfrm>
          <a:prstGeom prst="rect">
            <a:avLst/>
          </a:prstGeom>
        </p:spPr>
      </p:pic>
      <p:pic>
        <p:nvPicPr>
          <p:cNvPr id="23" name="Graphic 22" descr="Handshake with solid fill">
            <a:extLst>
              <a:ext uri="{FF2B5EF4-FFF2-40B4-BE49-F238E27FC236}">
                <a16:creationId xmlns:a16="http://schemas.microsoft.com/office/drawing/2014/main" id="{322BB9F7-01E0-86B8-B455-F0725DB653F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246222" y="2421932"/>
            <a:ext cx="1059548" cy="1059548"/>
          </a:xfrm>
          <a:prstGeom prst="rect">
            <a:avLst/>
          </a:prstGeom>
        </p:spPr>
      </p:pic>
      <p:pic>
        <p:nvPicPr>
          <p:cNvPr id="25" name="Graphic 24" descr="Thought bubble outline">
            <a:extLst>
              <a:ext uri="{FF2B5EF4-FFF2-40B4-BE49-F238E27FC236}">
                <a16:creationId xmlns:a16="http://schemas.microsoft.com/office/drawing/2014/main" id="{312B02C0-AF0E-31CB-CD96-B8E5B892FC8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07769" y="2438369"/>
            <a:ext cx="1123851" cy="1123851"/>
          </a:xfrm>
          <a:prstGeom prst="rect">
            <a:avLst/>
          </a:prstGeom>
        </p:spPr>
      </p:pic>
      <p:pic>
        <p:nvPicPr>
          <p:cNvPr id="2" name="Graphic 1" descr="Harvey Balls 0% with solid fill">
            <a:extLst>
              <a:ext uri="{FF2B5EF4-FFF2-40B4-BE49-F238E27FC236}">
                <a16:creationId xmlns:a16="http://schemas.microsoft.com/office/drawing/2014/main" id="{CEFA2276-4AFD-BAD7-6510-880FBD2CB1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7400" y="2620035"/>
            <a:ext cx="252000" cy="252000"/>
          </a:xfrm>
          <a:prstGeom prst="rect">
            <a:avLst/>
          </a:prstGeom>
        </p:spPr>
      </p:pic>
      <p:pic>
        <p:nvPicPr>
          <p:cNvPr id="5" name="Graphic 4" descr="Tea with solid fill">
            <a:extLst>
              <a:ext uri="{FF2B5EF4-FFF2-40B4-BE49-F238E27FC236}">
                <a16:creationId xmlns:a16="http://schemas.microsoft.com/office/drawing/2014/main" id="{A8894510-C7A4-6F47-42FD-D9FC1FDE087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0881" y="3892518"/>
            <a:ext cx="324000" cy="324000"/>
          </a:xfrm>
          <a:prstGeom prst="rect">
            <a:avLst/>
          </a:prstGeom>
        </p:spPr>
      </p:pic>
      <p:pic>
        <p:nvPicPr>
          <p:cNvPr id="6" name="Graphic 5" descr="Harvey Balls 25% with solid fill">
            <a:extLst>
              <a:ext uri="{FF2B5EF4-FFF2-40B4-BE49-F238E27FC236}">
                <a16:creationId xmlns:a16="http://schemas.microsoft.com/office/drawing/2014/main" id="{BF5E9569-F1AA-7C49-825C-AA7BBCE0430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7400" y="3290167"/>
            <a:ext cx="252000" cy="252000"/>
          </a:xfrm>
          <a:prstGeom prst="rect">
            <a:avLst/>
          </a:prstGeom>
        </p:spPr>
      </p:pic>
      <p:pic>
        <p:nvPicPr>
          <p:cNvPr id="8" name="Graphic 7" descr="Harvey Balls 100% with solid fill">
            <a:extLst>
              <a:ext uri="{FF2B5EF4-FFF2-40B4-BE49-F238E27FC236}">
                <a16:creationId xmlns:a16="http://schemas.microsoft.com/office/drawing/2014/main" id="{A62A953E-01FD-C3F1-AEBD-E9F658DD600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5310792"/>
            <a:ext cx="252000" cy="252000"/>
          </a:xfrm>
          <a:prstGeom prst="rect">
            <a:avLst/>
          </a:prstGeom>
        </p:spPr>
      </p:pic>
      <p:pic>
        <p:nvPicPr>
          <p:cNvPr id="9" name="Graphic 8" descr="Harvey Balls 65% with solid fill">
            <a:extLst>
              <a:ext uri="{FF2B5EF4-FFF2-40B4-BE49-F238E27FC236}">
                <a16:creationId xmlns:a16="http://schemas.microsoft.com/office/drawing/2014/main" id="{1CE4D3F7-2A05-BDE7-D3D7-32BBB04E2C5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293175"/>
            <a:ext cx="252000" cy="252000"/>
          </a:xfrm>
          <a:prstGeom prst="rect">
            <a:avLst/>
          </a:prstGeom>
        </p:spPr>
      </p:pic>
      <p:pic>
        <p:nvPicPr>
          <p:cNvPr id="10" name="Graphic 9" descr="Harvey Balls 75% with solid fill">
            <a:extLst>
              <a:ext uri="{FF2B5EF4-FFF2-40B4-BE49-F238E27FC236}">
                <a16:creationId xmlns:a16="http://schemas.microsoft.com/office/drawing/2014/main" id="{88EF3692-8064-396B-F6F9-EE1BD400BE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632380"/>
            <a:ext cx="252000" cy="252000"/>
          </a:xfrm>
          <a:prstGeom prst="rect">
            <a:avLst/>
          </a:prstGeom>
        </p:spPr>
      </p:pic>
      <p:pic>
        <p:nvPicPr>
          <p:cNvPr id="11" name="Graphic 10" descr="Harvey Balls 85% with solid fill">
            <a:extLst>
              <a:ext uri="{FF2B5EF4-FFF2-40B4-BE49-F238E27FC236}">
                <a16:creationId xmlns:a16="http://schemas.microsoft.com/office/drawing/2014/main" id="{90C1632E-6AAD-AF3F-FBAF-FC1F8463B8C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7400" y="4971585"/>
            <a:ext cx="252000" cy="252000"/>
          </a:xfrm>
          <a:prstGeom prst="rect">
            <a:avLst/>
          </a:prstGeom>
        </p:spPr>
      </p:pic>
      <p:pic>
        <p:nvPicPr>
          <p:cNvPr id="12" name="Graphic 11" descr="Harvey Balls 10% with solid fill">
            <a:extLst>
              <a:ext uri="{FF2B5EF4-FFF2-40B4-BE49-F238E27FC236}">
                <a16:creationId xmlns:a16="http://schemas.microsoft.com/office/drawing/2014/main" id="{5F598A91-739D-B2FA-9D6E-35EF390EF4F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556" y="2957141"/>
            <a:ext cx="252000" cy="252000"/>
          </a:xfrm>
          <a:prstGeom prst="rect">
            <a:avLst/>
          </a:prstGeom>
        </p:spPr>
      </p:pic>
      <p:pic>
        <p:nvPicPr>
          <p:cNvPr id="13" name="Graphic 12" descr="Harvey Balls 45% with solid fill">
            <a:extLst>
              <a:ext uri="{FF2B5EF4-FFF2-40B4-BE49-F238E27FC236}">
                <a16:creationId xmlns:a16="http://schemas.microsoft.com/office/drawing/2014/main" id="{BEB3E4FE-7FC9-500F-016A-D95E6A7516B6}"/>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7400" y="3622316"/>
            <a:ext cx="252000" cy="252000"/>
          </a:xfrm>
          <a:prstGeom prst="rect">
            <a:avLst/>
          </a:prstGeom>
        </p:spPr>
      </p:pic>
      <p:sp>
        <p:nvSpPr>
          <p:cNvPr id="4" name="TextBox 3">
            <a:extLst>
              <a:ext uri="{FF2B5EF4-FFF2-40B4-BE49-F238E27FC236}">
                <a16:creationId xmlns:a16="http://schemas.microsoft.com/office/drawing/2014/main" id="{B4BC9247-24DC-D210-602D-82E8E723E953}"/>
              </a:ext>
            </a:extLst>
          </p:cNvPr>
          <p:cNvSpPr txBox="1"/>
          <p:nvPr/>
        </p:nvSpPr>
        <p:spPr>
          <a:xfrm>
            <a:off x="5962000" y="6371303"/>
            <a:ext cx="3244645" cy="369332"/>
          </a:xfrm>
          <a:prstGeom prst="rect">
            <a:avLst/>
          </a:prstGeom>
          <a:noFill/>
        </p:spPr>
        <p:txBody>
          <a:bodyPr wrap="square" rtlCol="0">
            <a:spAutoFit/>
          </a:bodyPr>
          <a:lstStyle/>
          <a:p>
            <a:r>
              <a:rPr lang="en-GB">
                <a:latin typeface="Lato" panose="020F0502020204030203" pitchFamily="34" charset="0"/>
                <a:ea typeface="Lato" panose="020F0502020204030203" pitchFamily="34" charset="0"/>
                <a:cs typeface="Lato" panose="020F0502020204030203" pitchFamily="34" charset="0"/>
                <a:hlinkClick r:id="rId14"/>
              </a:rPr>
              <a:t>Read the EEF guidance here</a:t>
            </a:r>
            <a:endParaRPr lang="en-GB">
              <a:latin typeface="Lato" panose="020F0502020204030203" pitchFamily="34" charset="0"/>
              <a:ea typeface="Lato" panose="020F0502020204030203" pitchFamily="34" charset="0"/>
              <a:cs typeface="Lato" panose="020F0502020204030203" pitchFamily="34" charset="0"/>
            </a:endParaRPr>
          </a:p>
        </p:txBody>
      </p:sp>
      <p:pic>
        <p:nvPicPr>
          <p:cNvPr id="14" name="Graphic 13" descr="Link with solid fill">
            <a:extLst>
              <a:ext uri="{FF2B5EF4-FFF2-40B4-BE49-F238E27FC236}">
                <a16:creationId xmlns:a16="http://schemas.microsoft.com/office/drawing/2014/main" id="{AB3775DC-0413-2FD2-7BA7-332A11CDAD2A}"/>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rot="5400000">
            <a:off x="5574892" y="6369156"/>
            <a:ext cx="485430" cy="485430"/>
          </a:xfrm>
          <a:prstGeom prst="rect">
            <a:avLst/>
          </a:prstGeom>
        </p:spPr>
      </p:pic>
    </p:spTree>
    <p:extLst>
      <p:ext uri="{BB962C8B-B14F-4D97-AF65-F5344CB8AC3E}">
        <p14:creationId xmlns:p14="http://schemas.microsoft.com/office/powerpoint/2010/main" val="37819918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35DF9-36BA-74B2-5BDB-CF82586122A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CBA763E-2954-13AE-FEEE-2141E9C91FAE}"/>
              </a:ext>
            </a:extLst>
          </p:cNvPr>
          <p:cNvSpPr>
            <a:spLocks noGrp="1"/>
          </p:cNvSpPr>
          <p:nvPr>
            <p:ph type="body" sz="quarter" idx="13"/>
          </p:nvPr>
        </p:nvSpPr>
        <p:spPr/>
        <p:txBody>
          <a:bodyPr/>
          <a:lstStyle/>
          <a:p>
            <a:r>
              <a:rPr lang="en-GB" sz="3000" b="1"/>
              <a:t>Scrapbooks</a:t>
            </a:r>
          </a:p>
        </p:txBody>
      </p:sp>
      <p:pic>
        <p:nvPicPr>
          <p:cNvPr id="2" name="Graphic 1" descr="Harvey Balls 0% with solid fill">
            <a:extLst>
              <a:ext uri="{FF2B5EF4-FFF2-40B4-BE49-F238E27FC236}">
                <a16:creationId xmlns:a16="http://schemas.microsoft.com/office/drawing/2014/main" id="{3460077F-59D1-B3F5-FCD0-8988F3AF43E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306294" y="2432655"/>
            <a:ext cx="252000" cy="252000"/>
          </a:xfrm>
          <a:prstGeom prst="rect">
            <a:avLst/>
          </a:prstGeom>
        </p:spPr>
      </p:pic>
      <p:pic>
        <p:nvPicPr>
          <p:cNvPr id="5" name="Graphic 4" descr="Harvey Balls 15% with solid fill">
            <a:extLst>
              <a:ext uri="{FF2B5EF4-FFF2-40B4-BE49-F238E27FC236}">
                <a16:creationId xmlns:a16="http://schemas.microsoft.com/office/drawing/2014/main" id="{394D0E98-72C0-65F4-C512-8A5ACED49C3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6294" y="2826541"/>
            <a:ext cx="252000" cy="252000"/>
          </a:xfrm>
          <a:prstGeom prst="rect">
            <a:avLst/>
          </a:prstGeom>
        </p:spPr>
      </p:pic>
      <p:pic>
        <p:nvPicPr>
          <p:cNvPr id="6" name="Graphic 5" descr="Tea with solid fill">
            <a:extLst>
              <a:ext uri="{FF2B5EF4-FFF2-40B4-BE49-F238E27FC236}">
                <a16:creationId xmlns:a16="http://schemas.microsoft.com/office/drawing/2014/main" id="{6C97DB9B-908B-9843-F195-179C488E78A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89775" y="3940088"/>
            <a:ext cx="324000" cy="324000"/>
          </a:xfrm>
          <a:prstGeom prst="rect">
            <a:avLst/>
          </a:prstGeom>
        </p:spPr>
      </p:pic>
      <p:pic>
        <p:nvPicPr>
          <p:cNvPr id="8" name="Graphic 7" descr="Harvey Balls 40% with solid fill">
            <a:extLst>
              <a:ext uri="{FF2B5EF4-FFF2-40B4-BE49-F238E27FC236}">
                <a16:creationId xmlns:a16="http://schemas.microsoft.com/office/drawing/2014/main" id="{9E909136-3E47-AF32-E814-D50437E9EE1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06294" y="3601664"/>
            <a:ext cx="252000" cy="252000"/>
          </a:xfrm>
          <a:prstGeom prst="rect">
            <a:avLst/>
          </a:prstGeom>
        </p:spPr>
      </p:pic>
      <p:pic>
        <p:nvPicPr>
          <p:cNvPr id="9" name="Graphic 8" descr="Harvey Balls 25% with solid fill">
            <a:extLst>
              <a:ext uri="{FF2B5EF4-FFF2-40B4-BE49-F238E27FC236}">
                <a16:creationId xmlns:a16="http://schemas.microsoft.com/office/drawing/2014/main" id="{5EC2C314-89B2-8F61-920C-1C5E5E59A9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306294" y="3217087"/>
            <a:ext cx="252000" cy="252000"/>
          </a:xfrm>
          <a:prstGeom prst="rect">
            <a:avLst/>
          </a:prstGeom>
        </p:spPr>
      </p:pic>
      <p:pic>
        <p:nvPicPr>
          <p:cNvPr id="10" name="Graphic 9" descr="Harvey Balls 100% with solid fill">
            <a:extLst>
              <a:ext uri="{FF2B5EF4-FFF2-40B4-BE49-F238E27FC236}">
                <a16:creationId xmlns:a16="http://schemas.microsoft.com/office/drawing/2014/main" id="{A1E8107C-4A81-4E46-725C-11474C9C3CC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6294" y="5580612"/>
            <a:ext cx="252000" cy="252000"/>
          </a:xfrm>
          <a:prstGeom prst="rect">
            <a:avLst/>
          </a:prstGeom>
        </p:spPr>
      </p:pic>
      <p:pic>
        <p:nvPicPr>
          <p:cNvPr id="11" name="Graphic 10" descr="Harvey Balls 65% with solid fill">
            <a:extLst>
              <a:ext uri="{FF2B5EF4-FFF2-40B4-BE49-F238E27FC236}">
                <a16:creationId xmlns:a16="http://schemas.microsoft.com/office/drawing/2014/main" id="{33FB03B8-0CB7-0FD1-D862-C8234333509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06294" y="4397895"/>
            <a:ext cx="252000" cy="252000"/>
          </a:xfrm>
          <a:prstGeom prst="rect">
            <a:avLst/>
          </a:prstGeom>
        </p:spPr>
      </p:pic>
      <p:pic>
        <p:nvPicPr>
          <p:cNvPr id="12" name="Graphic 11" descr="Harvey Balls 75% with solid fill">
            <a:extLst>
              <a:ext uri="{FF2B5EF4-FFF2-40B4-BE49-F238E27FC236}">
                <a16:creationId xmlns:a16="http://schemas.microsoft.com/office/drawing/2014/main" id="{C841A55E-CCB1-45B9-41EA-06022B12666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06294" y="4794250"/>
            <a:ext cx="252000" cy="252000"/>
          </a:xfrm>
          <a:prstGeom prst="rect">
            <a:avLst/>
          </a:prstGeom>
        </p:spPr>
      </p:pic>
      <p:pic>
        <p:nvPicPr>
          <p:cNvPr id="13" name="Graphic 12" descr="Harvey Balls 85% with solid fill">
            <a:extLst>
              <a:ext uri="{FF2B5EF4-FFF2-40B4-BE49-F238E27FC236}">
                <a16:creationId xmlns:a16="http://schemas.microsoft.com/office/drawing/2014/main" id="{6A416A18-DD48-3B70-6D26-19425CB35B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06294" y="5177905"/>
            <a:ext cx="252000" cy="252000"/>
          </a:xfrm>
          <a:prstGeom prst="rect">
            <a:avLst/>
          </a:prstGeom>
        </p:spPr>
      </p:pic>
      <p:pic>
        <p:nvPicPr>
          <p:cNvPr id="15" name="Picture 14" descr="A group of notebooks on a blue surface&#10;&#10;AI-generated content may be incorrect.">
            <a:extLst>
              <a:ext uri="{FF2B5EF4-FFF2-40B4-BE49-F238E27FC236}">
                <a16:creationId xmlns:a16="http://schemas.microsoft.com/office/drawing/2014/main" id="{356A48BD-D6AF-2752-5DB3-3CB65A83F14D}"/>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4869266" y="2584230"/>
            <a:ext cx="3984959" cy="2845675"/>
          </a:xfrm>
          <a:prstGeom prst="rect">
            <a:avLst/>
          </a:prstGeom>
        </p:spPr>
      </p:pic>
      <p:sp>
        <p:nvSpPr>
          <p:cNvPr id="17" name="TextBox 16">
            <a:extLst>
              <a:ext uri="{FF2B5EF4-FFF2-40B4-BE49-F238E27FC236}">
                <a16:creationId xmlns:a16="http://schemas.microsoft.com/office/drawing/2014/main" id="{F9F44BF4-A73B-65BB-7458-F3F8C2B94744}"/>
              </a:ext>
            </a:extLst>
          </p:cNvPr>
          <p:cNvSpPr txBox="1"/>
          <p:nvPr/>
        </p:nvSpPr>
        <p:spPr>
          <a:xfrm>
            <a:off x="896292" y="2432655"/>
            <a:ext cx="3820899" cy="4247317"/>
          </a:xfrm>
          <a:prstGeom prst="rect">
            <a:avLst/>
          </a:prstGeom>
          <a:noFill/>
        </p:spPr>
        <p:txBody>
          <a:bodyPr wrap="square" rtlCol="0">
            <a:spAutoFit/>
          </a:bodyPr>
          <a:lstStyle/>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Every participating pupil will receive a National Numeracy scrapbooks (no cost to the school).</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Advice for parents</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Blank pages</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Activities can be stuck/stapled in – recommend A4 or A5.</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r>
              <a:rPr lang="en-GB" b="1" i="1">
                <a:solidFill>
                  <a:srgbClr val="000000"/>
                </a:solidFill>
                <a:latin typeface="Lato" panose="020F0502020204030203" pitchFamily="34" charset="0"/>
                <a:ea typeface="Lato" panose="020F0502020204030203" pitchFamily="34" charset="0"/>
                <a:cs typeface="Lato" panose="020F0502020204030203" pitchFamily="34" charset="0"/>
              </a:rPr>
              <a:t>It is the school’s choice which classes/ year groups use the scrapbooks and activities.</a:t>
            </a:r>
          </a:p>
        </p:txBody>
      </p:sp>
    </p:spTree>
    <p:extLst>
      <p:ext uri="{BB962C8B-B14F-4D97-AF65-F5344CB8AC3E}">
        <p14:creationId xmlns:p14="http://schemas.microsoft.com/office/powerpoint/2010/main" val="925424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Session Outline</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1504015" y="2512085"/>
            <a:ext cx="7469958" cy="3860152"/>
          </a:xfrm>
        </p:spPr>
        <p:txBody>
          <a:bodyPr lIns="91440" tIns="45720" rIns="91440" bIns="45720" anchor="t">
            <a:normAutofit fontScale="25000" lnSpcReduction="20000"/>
          </a:bodyPr>
          <a:lstStyle/>
          <a:p>
            <a:pPr marL="342900" indent="-342900" fontAlgn="base">
              <a:buFont typeface="Lato" panose="020F0502020204030203" pitchFamily="34" charset="0"/>
              <a:buChar char="–"/>
            </a:pPr>
            <a:r>
              <a:rPr lang="en-GB" sz="8800" b="0">
                <a:solidFill>
                  <a:srgbClr val="000000"/>
                </a:solidFill>
                <a:latin typeface="Lato"/>
                <a:ea typeface="Lato"/>
                <a:cs typeface="Rubik Medium"/>
              </a:rPr>
              <a:t>Introduction</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‘Help Your Child Love Maths!’</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Top tips for supporting children to love maths</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National Numeracy Challenge</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BREAK</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Forums</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Other programme activity</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Implementation</a:t>
            </a:r>
          </a:p>
          <a:p>
            <a:pPr marL="342900" indent="-342900" fontAlgn="base">
              <a:buFont typeface="Lato" panose="020F0502020204030203" pitchFamily="34" charset="0"/>
              <a:buChar char="–"/>
            </a:pPr>
            <a:r>
              <a:rPr lang="en-GB" sz="8800" b="0">
                <a:solidFill>
                  <a:srgbClr val="000000"/>
                </a:solidFill>
                <a:latin typeface="Lato"/>
                <a:ea typeface="Lato"/>
                <a:cs typeface="Rubik Medium"/>
              </a:rPr>
              <a:t>Next steps</a:t>
            </a:r>
          </a:p>
          <a:p>
            <a:pPr marL="342900" indent="-342900" fontAlgn="base">
              <a:buFont typeface="Lato" panose="020F0502020204030203" pitchFamily="34" charset="0"/>
              <a:buChar char="–"/>
            </a:pPr>
            <a:endParaRPr lang="en-GB" sz="8800" b="0">
              <a:solidFill>
                <a:srgbClr val="000000"/>
              </a:solidFill>
              <a:latin typeface="Lato"/>
              <a:ea typeface="Lato"/>
              <a:cs typeface="Rubik Medium"/>
            </a:endParaRPr>
          </a:p>
          <a:p>
            <a:pPr marL="213995" indent="-213995" fontAlgn="base">
              <a:buFont typeface="Arial" panose="020B0604020202020204" pitchFamily="34" charset="0"/>
              <a:buChar char="•"/>
            </a:pPr>
            <a:endParaRPr lang="en-GB" sz="2100">
              <a:latin typeface="Lato" panose="020F0502020204030203" pitchFamily="34" charset="0"/>
              <a:ea typeface="Lato" panose="020F0502020204030203" pitchFamily="34" charset="0"/>
            </a:endParaRPr>
          </a:p>
        </p:txBody>
      </p:sp>
      <p:pic>
        <p:nvPicPr>
          <p:cNvPr id="6" name="Graphic 5" descr="Harvey Balls 0% with solid fill">
            <a:extLst>
              <a:ext uri="{FF2B5EF4-FFF2-40B4-BE49-F238E27FC236}">
                <a16:creationId xmlns:a16="http://schemas.microsoft.com/office/drawing/2014/main" id="{50E41930-2538-AFC0-FAE5-994C8E9E1D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252015" y="2524785"/>
            <a:ext cx="252000" cy="252000"/>
          </a:xfrm>
          <a:prstGeom prst="rect">
            <a:avLst/>
          </a:prstGeom>
        </p:spPr>
      </p:pic>
      <p:pic>
        <p:nvPicPr>
          <p:cNvPr id="12" name="Graphic 11" descr="Tea with solid fill">
            <a:extLst>
              <a:ext uri="{FF2B5EF4-FFF2-40B4-BE49-F238E27FC236}">
                <a16:creationId xmlns:a16="http://schemas.microsoft.com/office/drawing/2014/main" id="{73990DD9-2D57-6926-16E5-728E8A0E64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35496" y="3797268"/>
            <a:ext cx="324000" cy="324000"/>
          </a:xfrm>
          <a:prstGeom prst="rect">
            <a:avLst/>
          </a:prstGeom>
        </p:spPr>
      </p:pic>
      <p:pic>
        <p:nvPicPr>
          <p:cNvPr id="14" name="Graphic 13" descr="Harvey Balls 25% with solid fill">
            <a:extLst>
              <a:ext uri="{FF2B5EF4-FFF2-40B4-BE49-F238E27FC236}">
                <a16:creationId xmlns:a16="http://schemas.microsoft.com/office/drawing/2014/main" id="{D7A6B8C4-7885-2D39-AB62-430630D44A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252015" y="3194917"/>
            <a:ext cx="252000" cy="252000"/>
          </a:xfrm>
          <a:prstGeom prst="rect">
            <a:avLst/>
          </a:prstGeom>
        </p:spPr>
      </p:pic>
      <p:pic>
        <p:nvPicPr>
          <p:cNvPr id="20" name="Graphic 19" descr="Harvey Balls 100% with solid fill">
            <a:extLst>
              <a:ext uri="{FF2B5EF4-FFF2-40B4-BE49-F238E27FC236}">
                <a16:creationId xmlns:a16="http://schemas.microsoft.com/office/drawing/2014/main" id="{FA315B49-7CC3-23B2-15CE-22DC517B5BB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52015" y="5215542"/>
            <a:ext cx="252000" cy="252000"/>
          </a:xfrm>
          <a:prstGeom prst="rect">
            <a:avLst/>
          </a:prstGeom>
        </p:spPr>
      </p:pic>
      <p:pic>
        <p:nvPicPr>
          <p:cNvPr id="22" name="Graphic 21" descr="Harvey Balls 65% with solid fill">
            <a:extLst>
              <a:ext uri="{FF2B5EF4-FFF2-40B4-BE49-F238E27FC236}">
                <a16:creationId xmlns:a16="http://schemas.microsoft.com/office/drawing/2014/main" id="{FF746A38-DAAC-8A00-7792-972B8EEEEC6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52015" y="4197925"/>
            <a:ext cx="252000" cy="252000"/>
          </a:xfrm>
          <a:prstGeom prst="rect">
            <a:avLst/>
          </a:prstGeom>
        </p:spPr>
      </p:pic>
      <p:pic>
        <p:nvPicPr>
          <p:cNvPr id="23" name="Graphic 22" descr="Harvey Balls 75% with solid fill">
            <a:extLst>
              <a:ext uri="{FF2B5EF4-FFF2-40B4-BE49-F238E27FC236}">
                <a16:creationId xmlns:a16="http://schemas.microsoft.com/office/drawing/2014/main" id="{1E1EF358-49C7-0C9A-ABBD-8F052DCA259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252015" y="4537130"/>
            <a:ext cx="252000" cy="252000"/>
          </a:xfrm>
          <a:prstGeom prst="rect">
            <a:avLst/>
          </a:prstGeom>
        </p:spPr>
      </p:pic>
      <p:pic>
        <p:nvPicPr>
          <p:cNvPr id="24" name="Graphic 23" descr="Harvey Balls 85% with solid fill">
            <a:extLst>
              <a:ext uri="{FF2B5EF4-FFF2-40B4-BE49-F238E27FC236}">
                <a16:creationId xmlns:a16="http://schemas.microsoft.com/office/drawing/2014/main" id="{CBE9FFA9-4586-6EAD-0C25-1230BA14F2B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52015" y="4876335"/>
            <a:ext cx="252000" cy="252000"/>
          </a:xfrm>
          <a:prstGeom prst="rect">
            <a:avLst/>
          </a:prstGeom>
        </p:spPr>
      </p:pic>
      <p:pic>
        <p:nvPicPr>
          <p:cNvPr id="9" name="Graphic 8" descr="Harvey Balls 10% with solid fill">
            <a:extLst>
              <a:ext uri="{FF2B5EF4-FFF2-40B4-BE49-F238E27FC236}">
                <a16:creationId xmlns:a16="http://schemas.microsoft.com/office/drawing/2014/main" id="{0108265B-1E9D-B727-CB36-746792754A1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250171" y="2861891"/>
            <a:ext cx="252000" cy="252000"/>
          </a:xfrm>
          <a:prstGeom prst="rect">
            <a:avLst/>
          </a:prstGeom>
        </p:spPr>
      </p:pic>
      <p:pic>
        <p:nvPicPr>
          <p:cNvPr id="16" name="Graphic 15" descr="Harvey Balls 45% with solid fill">
            <a:extLst>
              <a:ext uri="{FF2B5EF4-FFF2-40B4-BE49-F238E27FC236}">
                <a16:creationId xmlns:a16="http://schemas.microsoft.com/office/drawing/2014/main" id="{39D1782D-1875-2A32-1978-5924407B496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1252015" y="3527066"/>
            <a:ext cx="252000" cy="252000"/>
          </a:xfrm>
          <a:prstGeom prst="rect">
            <a:avLst/>
          </a:prstGeom>
        </p:spPr>
      </p:pic>
    </p:spTree>
    <p:extLst>
      <p:ext uri="{BB962C8B-B14F-4D97-AF65-F5344CB8AC3E}">
        <p14:creationId xmlns:p14="http://schemas.microsoft.com/office/powerpoint/2010/main" val="2022601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 0 L -0.11042 0.01389 " pathEditMode="relative" ptsTypes="AA">
                                      <p:cBhvr>
                                        <p:cTn id="6" dur="2000" fill="hold"/>
                                        <p:tgtEl>
                                          <p:spTgt spid="6"/>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 0 L -0.11042 0.01389 " pathEditMode="relative" ptsTypes="AA">
                                      <p:cBhvr>
                                        <p:cTn id="8" dur="2000" fill="hold"/>
                                        <p:tgtEl>
                                          <p:spTgt spid="12"/>
                                        </p:tgtEl>
                                        <p:attrNameLst>
                                          <p:attrName>ppt_x</p:attrName>
                                          <p:attrName>ppt_y</p:attrName>
                                        </p:attrNameLst>
                                      </p:cBhvr>
                                    </p:animMotion>
                                  </p:childTnLst>
                                </p:cTn>
                              </p:par>
                              <p:par>
                                <p:cTn id="9" presetID="0" presetClass="path" presetSubtype="0" accel="50000" decel="50000" fill="hold" nodeType="withEffect">
                                  <p:stCondLst>
                                    <p:cond delay="0"/>
                                  </p:stCondLst>
                                  <p:childTnLst>
                                    <p:animMotion origin="layout" path="M 0 0 L -0.11042 0.01389 " pathEditMode="relative" ptsTypes="AA">
                                      <p:cBhvr>
                                        <p:cTn id="10" dur="2000" fill="hold"/>
                                        <p:tgtEl>
                                          <p:spTgt spid="14"/>
                                        </p:tgtEl>
                                        <p:attrNameLst>
                                          <p:attrName>ppt_x</p:attrName>
                                          <p:attrName>ppt_y</p:attrName>
                                        </p:attrNameLst>
                                      </p:cBhvr>
                                    </p:animMotion>
                                  </p:childTnLst>
                                </p:cTn>
                              </p:par>
                              <p:par>
                                <p:cTn id="11" presetID="0" presetClass="path" presetSubtype="0" accel="50000" decel="50000" fill="hold" nodeType="withEffect">
                                  <p:stCondLst>
                                    <p:cond delay="0"/>
                                  </p:stCondLst>
                                  <p:childTnLst>
                                    <p:animMotion origin="layout" path="M 0 0 L -0.11042 0.01389 " pathEditMode="relative" ptsTypes="AA">
                                      <p:cBhvr>
                                        <p:cTn id="12" dur="2000" fill="hold"/>
                                        <p:tgtEl>
                                          <p:spTgt spid="20"/>
                                        </p:tgtEl>
                                        <p:attrNameLst>
                                          <p:attrName>ppt_x</p:attrName>
                                          <p:attrName>ppt_y</p:attrName>
                                        </p:attrNameLst>
                                      </p:cBhvr>
                                    </p:animMotion>
                                  </p:childTnLst>
                                </p:cTn>
                              </p:par>
                              <p:par>
                                <p:cTn id="13" presetID="0" presetClass="path" presetSubtype="0" accel="50000" decel="50000" fill="hold" nodeType="withEffect">
                                  <p:stCondLst>
                                    <p:cond delay="0"/>
                                  </p:stCondLst>
                                  <p:childTnLst>
                                    <p:animMotion origin="layout" path="M 0 0 L -0.11042 0.01389 " pathEditMode="relative" ptsTypes="AA">
                                      <p:cBhvr>
                                        <p:cTn id="14" dur="2000" fill="hold"/>
                                        <p:tgtEl>
                                          <p:spTgt spid="22"/>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0 0 L -0.11042 0.01389 " pathEditMode="relative" ptsTypes="AA">
                                      <p:cBhvr>
                                        <p:cTn id="16" dur="2000" fill="hold"/>
                                        <p:tgtEl>
                                          <p:spTgt spid="23"/>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 0 L -0.11042 0.01389 " pathEditMode="relative" ptsTypes="AA">
                                      <p:cBhvr>
                                        <p:cTn id="18" dur="2000" fill="hold"/>
                                        <p:tgtEl>
                                          <p:spTgt spid="24"/>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0 0 L -0.11042 0.01389 " pathEditMode="relative" ptsTypes="AA">
                                      <p:cBhvr>
                                        <p:cTn id="20" dur="2000" fill="hold"/>
                                        <p:tgtEl>
                                          <p:spTgt spid="9"/>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0 0 L -0.11042 0.01389 " pathEditMode="relative" ptsTypes="AA">
                                      <p:cBhvr>
                                        <p:cTn id="22"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5D04FE8-0B72-3572-69F1-8FC76433E824}"/>
              </a:ext>
            </a:extLst>
          </p:cNvPr>
          <p:cNvPicPr>
            <a:picLocks noChangeAspect="1"/>
          </p:cNvPicPr>
          <p:nvPr/>
        </p:nvPicPr>
        <p:blipFill>
          <a:blip r:embed="rId2"/>
          <a:stretch>
            <a:fillRect/>
          </a:stretch>
        </p:blipFill>
        <p:spPr>
          <a:xfrm>
            <a:off x="2222251" y="1994071"/>
            <a:ext cx="4699497" cy="4458498"/>
          </a:xfrm>
          <a:prstGeom prst="rect">
            <a:avLst/>
          </a:prstGeom>
        </p:spPr>
      </p:pic>
      <p:sp>
        <p:nvSpPr>
          <p:cNvPr id="8" name="Text Placeholder 1">
            <a:extLst>
              <a:ext uri="{FF2B5EF4-FFF2-40B4-BE49-F238E27FC236}">
                <a16:creationId xmlns:a16="http://schemas.microsoft.com/office/drawing/2014/main" id="{035A0A6C-F6BB-0C9F-C459-013594FD2595}"/>
              </a:ext>
            </a:extLst>
          </p:cNvPr>
          <p:cNvSpPr>
            <a:spLocks noGrp="1"/>
          </p:cNvSpPr>
          <p:nvPr>
            <p:ph type="body" sz="quarter" idx="13"/>
          </p:nvPr>
        </p:nvSpPr>
        <p:spPr>
          <a:xfrm>
            <a:off x="613775" y="413971"/>
            <a:ext cx="7985344" cy="1158745"/>
          </a:xfrm>
        </p:spPr>
        <p:txBody>
          <a:bodyPr/>
          <a:lstStyle/>
          <a:p>
            <a:r>
              <a:rPr lang="en-GB" sz="3000" b="1"/>
              <a:t>Value, Belief and Persistence</a:t>
            </a:r>
          </a:p>
        </p:txBody>
      </p:sp>
      <p:pic>
        <p:nvPicPr>
          <p:cNvPr id="2" name="Graphic 1" descr="Harvey Balls 0% with solid fill">
            <a:extLst>
              <a:ext uri="{FF2B5EF4-FFF2-40B4-BE49-F238E27FC236}">
                <a16:creationId xmlns:a16="http://schemas.microsoft.com/office/drawing/2014/main" id="{AD05D4D2-AB38-1178-F4A7-4DE1AC8B9B6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400" y="2620035"/>
            <a:ext cx="252000" cy="252000"/>
          </a:xfrm>
          <a:prstGeom prst="rect">
            <a:avLst/>
          </a:prstGeom>
        </p:spPr>
      </p:pic>
      <p:pic>
        <p:nvPicPr>
          <p:cNvPr id="3" name="Graphic 2" descr="Tea with solid fill">
            <a:extLst>
              <a:ext uri="{FF2B5EF4-FFF2-40B4-BE49-F238E27FC236}">
                <a16:creationId xmlns:a16="http://schemas.microsoft.com/office/drawing/2014/main" id="{4D316DB1-E138-C35A-8527-C22B1027B1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0881" y="3892518"/>
            <a:ext cx="324000" cy="324000"/>
          </a:xfrm>
          <a:prstGeom prst="rect">
            <a:avLst/>
          </a:prstGeom>
        </p:spPr>
      </p:pic>
      <p:pic>
        <p:nvPicPr>
          <p:cNvPr id="4" name="Graphic 3" descr="Harvey Balls 25% with solid fill">
            <a:extLst>
              <a:ext uri="{FF2B5EF4-FFF2-40B4-BE49-F238E27FC236}">
                <a16:creationId xmlns:a16="http://schemas.microsoft.com/office/drawing/2014/main" id="{CCBD0B9F-72D2-68D9-EF56-822686AA34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7400" y="3290167"/>
            <a:ext cx="252000" cy="252000"/>
          </a:xfrm>
          <a:prstGeom prst="rect">
            <a:avLst/>
          </a:prstGeom>
        </p:spPr>
      </p:pic>
      <p:pic>
        <p:nvPicPr>
          <p:cNvPr id="5" name="Graphic 4" descr="Harvey Balls 100% with solid fill">
            <a:extLst>
              <a:ext uri="{FF2B5EF4-FFF2-40B4-BE49-F238E27FC236}">
                <a16:creationId xmlns:a16="http://schemas.microsoft.com/office/drawing/2014/main" id="{2ACA4328-7894-37A5-72E3-1F2CF03753B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7400" y="5310792"/>
            <a:ext cx="252000" cy="252000"/>
          </a:xfrm>
          <a:prstGeom prst="rect">
            <a:avLst/>
          </a:prstGeom>
        </p:spPr>
      </p:pic>
      <p:pic>
        <p:nvPicPr>
          <p:cNvPr id="7" name="Graphic 6" descr="Harvey Balls 65% with solid fill">
            <a:extLst>
              <a:ext uri="{FF2B5EF4-FFF2-40B4-BE49-F238E27FC236}">
                <a16:creationId xmlns:a16="http://schemas.microsoft.com/office/drawing/2014/main" id="{F8F8C0F2-5A17-DE7F-DB00-A9F45A7A62A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4293175"/>
            <a:ext cx="252000" cy="252000"/>
          </a:xfrm>
          <a:prstGeom prst="rect">
            <a:avLst/>
          </a:prstGeom>
        </p:spPr>
      </p:pic>
      <p:pic>
        <p:nvPicPr>
          <p:cNvPr id="9" name="Graphic 8" descr="Harvey Balls 75% with solid fill">
            <a:extLst>
              <a:ext uri="{FF2B5EF4-FFF2-40B4-BE49-F238E27FC236}">
                <a16:creationId xmlns:a16="http://schemas.microsoft.com/office/drawing/2014/main" id="{15B4B2BD-8604-CE4C-B84C-63DBBD2A6B5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632380"/>
            <a:ext cx="252000" cy="252000"/>
          </a:xfrm>
          <a:prstGeom prst="rect">
            <a:avLst/>
          </a:prstGeom>
        </p:spPr>
      </p:pic>
      <p:pic>
        <p:nvPicPr>
          <p:cNvPr id="10" name="Graphic 9" descr="Harvey Balls 85% with solid fill">
            <a:extLst>
              <a:ext uri="{FF2B5EF4-FFF2-40B4-BE49-F238E27FC236}">
                <a16:creationId xmlns:a16="http://schemas.microsoft.com/office/drawing/2014/main" id="{62E02CAD-F5C4-AB0F-5532-B1605761EFF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971585"/>
            <a:ext cx="252000" cy="252000"/>
          </a:xfrm>
          <a:prstGeom prst="rect">
            <a:avLst/>
          </a:prstGeom>
        </p:spPr>
      </p:pic>
      <p:pic>
        <p:nvPicPr>
          <p:cNvPr id="11" name="Graphic 10" descr="Harvey Balls 10% with solid fill">
            <a:extLst>
              <a:ext uri="{FF2B5EF4-FFF2-40B4-BE49-F238E27FC236}">
                <a16:creationId xmlns:a16="http://schemas.microsoft.com/office/drawing/2014/main" id="{3B760DC6-6B57-0C52-867E-B46680B5EB7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556" y="2957141"/>
            <a:ext cx="252000" cy="252000"/>
          </a:xfrm>
          <a:prstGeom prst="rect">
            <a:avLst/>
          </a:prstGeom>
        </p:spPr>
      </p:pic>
      <p:pic>
        <p:nvPicPr>
          <p:cNvPr id="12" name="Graphic 11" descr="Harvey Balls 45% with solid fill">
            <a:extLst>
              <a:ext uri="{FF2B5EF4-FFF2-40B4-BE49-F238E27FC236}">
                <a16:creationId xmlns:a16="http://schemas.microsoft.com/office/drawing/2014/main" id="{3C6BF8AB-50CF-BB91-DB76-809495572BAE}"/>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1553201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2F53021-A980-37EE-34DA-922196EDA5AB}"/>
              </a:ext>
            </a:extLst>
          </p:cNvPr>
          <p:cNvSpPr>
            <a:spLocks noGrp="1"/>
          </p:cNvSpPr>
          <p:nvPr>
            <p:ph type="body" sz="quarter" idx="13"/>
          </p:nvPr>
        </p:nvSpPr>
        <p:spPr/>
        <p:txBody>
          <a:bodyPr/>
          <a:lstStyle/>
          <a:p>
            <a:r>
              <a:rPr lang="en-GB" sz="3000" b="1"/>
              <a:t>Value, Belief and Persistence</a:t>
            </a:r>
          </a:p>
        </p:txBody>
      </p:sp>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0"/>
          </p:nvPr>
        </p:nvSpPr>
        <p:spPr/>
        <p:txBody>
          <a:bodyPr/>
          <a:lstStyle/>
          <a:p>
            <a:r>
              <a:rPr lang="en-GB" sz="3600"/>
              <a:t>Value, Belief and Persistence</a:t>
            </a:r>
          </a:p>
        </p:txBody>
      </p:sp>
      <p:sp>
        <p:nvSpPr>
          <p:cNvPr id="5" name="Text Placeholder 4">
            <a:extLst>
              <a:ext uri="{FF2B5EF4-FFF2-40B4-BE49-F238E27FC236}">
                <a16:creationId xmlns:a16="http://schemas.microsoft.com/office/drawing/2014/main" id="{FAFB614A-2981-5B04-1D22-3C900FD2242C}"/>
              </a:ext>
            </a:extLst>
          </p:cNvPr>
          <p:cNvSpPr>
            <a:spLocks noGrp="1"/>
          </p:cNvSpPr>
          <p:nvPr>
            <p:ph type="body" sz="quarter" idx="14"/>
          </p:nvPr>
        </p:nvSpPr>
        <p:spPr/>
        <p:txBody>
          <a:bodyPr/>
          <a:lstStyle/>
          <a:p>
            <a:endParaRPr lang="en-GB"/>
          </a:p>
        </p:txBody>
      </p:sp>
      <p:pic>
        <p:nvPicPr>
          <p:cNvPr id="3" name="Online Media 4" title="Value, belief, persistence">
            <a:hlinkClick r:id="" action="ppaction://media"/>
            <a:extLst>
              <a:ext uri="{FF2B5EF4-FFF2-40B4-BE49-F238E27FC236}">
                <a16:creationId xmlns:a16="http://schemas.microsoft.com/office/drawing/2014/main" id="{9EEBEFD8-93CC-576C-A4C6-3C8608D5B2F8}"/>
              </a:ext>
            </a:extLst>
          </p:cNvPr>
          <p:cNvPicPr>
            <a:picLocks noRot="1" noChangeAspect="1"/>
          </p:cNvPicPr>
          <p:nvPr>
            <a:videoFile r:link="rId1"/>
          </p:nvPr>
        </p:nvPicPr>
        <p:blipFill>
          <a:blip r:embed="rId3"/>
          <a:stretch>
            <a:fillRect/>
          </a:stretch>
        </p:blipFill>
        <p:spPr>
          <a:xfrm>
            <a:off x="811850" y="2159725"/>
            <a:ext cx="7930195" cy="4480560"/>
          </a:xfrm>
          <a:prstGeom prst="rect">
            <a:avLst/>
          </a:prstGeom>
        </p:spPr>
      </p:pic>
      <p:pic>
        <p:nvPicPr>
          <p:cNvPr id="15" name="Graphic 14" descr="Harvey Balls 0% with solid fill">
            <a:extLst>
              <a:ext uri="{FF2B5EF4-FFF2-40B4-BE49-F238E27FC236}">
                <a16:creationId xmlns:a16="http://schemas.microsoft.com/office/drawing/2014/main" id="{B6956175-408F-8431-BF74-E7F5881E2AB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400" y="2620035"/>
            <a:ext cx="252000" cy="252000"/>
          </a:xfrm>
          <a:prstGeom prst="rect">
            <a:avLst/>
          </a:prstGeom>
        </p:spPr>
      </p:pic>
      <p:pic>
        <p:nvPicPr>
          <p:cNvPr id="16" name="Graphic 15" descr="Tea with solid fill">
            <a:extLst>
              <a:ext uri="{FF2B5EF4-FFF2-40B4-BE49-F238E27FC236}">
                <a16:creationId xmlns:a16="http://schemas.microsoft.com/office/drawing/2014/main" id="{F1F81C9B-D52F-1BB7-B059-8D863457E25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0881" y="3892518"/>
            <a:ext cx="324000" cy="324000"/>
          </a:xfrm>
          <a:prstGeom prst="rect">
            <a:avLst/>
          </a:prstGeom>
        </p:spPr>
      </p:pic>
      <p:pic>
        <p:nvPicPr>
          <p:cNvPr id="17" name="Graphic 16" descr="Harvey Balls 25% with solid fill">
            <a:extLst>
              <a:ext uri="{FF2B5EF4-FFF2-40B4-BE49-F238E27FC236}">
                <a16:creationId xmlns:a16="http://schemas.microsoft.com/office/drawing/2014/main" id="{6515382A-926D-1626-9E01-E54871D967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7400" y="3290167"/>
            <a:ext cx="252000" cy="252000"/>
          </a:xfrm>
          <a:prstGeom prst="rect">
            <a:avLst/>
          </a:prstGeom>
        </p:spPr>
      </p:pic>
      <p:pic>
        <p:nvPicPr>
          <p:cNvPr id="18" name="Graphic 17" descr="Harvey Balls 100% with solid fill">
            <a:extLst>
              <a:ext uri="{FF2B5EF4-FFF2-40B4-BE49-F238E27FC236}">
                <a16:creationId xmlns:a16="http://schemas.microsoft.com/office/drawing/2014/main" id="{4B4CBBF4-34FA-E29F-8239-785DF8B3E6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7400" y="5310792"/>
            <a:ext cx="252000" cy="252000"/>
          </a:xfrm>
          <a:prstGeom prst="rect">
            <a:avLst/>
          </a:prstGeom>
        </p:spPr>
      </p:pic>
      <p:pic>
        <p:nvPicPr>
          <p:cNvPr id="19" name="Graphic 18" descr="Harvey Balls 65% with solid fill">
            <a:extLst>
              <a:ext uri="{FF2B5EF4-FFF2-40B4-BE49-F238E27FC236}">
                <a16:creationId xmlns:a16="http://schemas.microsoft.com/office/drawing/2014/main" id="{3463B720-9056-E1A2-CCFF-64112577547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7400" y="4293175"/>
            <a:ext cx="252000" cy="252000"/>
          </a:xfrm>
          <a:prstGeom prst="rect">
            <a:avLst/>
          </a:prstGeom>
        </p:spPr>
      </p:pic>
      <p:pic>
        <p:nvPicPr>
          <p:cNvPr id="20" name="Graphic 19" descr="Harvey Balls 75% with solid fill">
            <a:extLst>
              <a:ext uri="{FF2B5EF4-FFF2-40B4-BE49-F238E27FC236}">
                <a16:creationId xmlns:a16="http://schemas.microsoft.com/office/drawing/2014/main" id="{586DC03E-9ACF-41C6-939D-E04A1B2F4D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7400" y="4632380"/>
            <a:ext cx="252000" cy="252000"/>
          </a:xfrm>
          <a:prstGeom prst="rect">
            <a:avLst/>
          </a:prstGeom>
        </p:spPr>
      </p:pic>
      <p:pic>
        <p:nvPicPr>
          <p:cNvPr id="21" name="Graphic 20" descr="Harvey Balls 85% with solid fill">
            <a:extLst>
              <a:ext uri="{FF2B5EF4-FFF2-40B4-BE49-F238E27FC236}">
                <a16:creationId xmlns:a16="http://schemas.microsoft.com/office/drawing/2014/main" id="{1AF9711B-7DC8-0EFF-B384-089340F4BF2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7400" y="4971585"/>
            <a:ext cx="252000" cy="252000"/>
          </a:xfrm>
          <a:prstGeom prst="rect">
            <a:avLst/>
          </a:prstGeom>
        </p:spPr>
      </p:pic>
      <p:pic>
        <p:nvPicPr>
          <p:cNvPr id="22" name="Graphic 21" descr="Harvey Balls 10% with solid fill">
            <a:extLst>
              <a:ext uri="{FF2B5EF4-FFF2-40B4-BE49-F238E27FC236}">
                <a16:creationId xmlns:a16="http://schemas.microsoft.com/office/drawing/2014/main" id="{883662B0-E8F6-84C7-B419-406B4468F3D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556" y="2957141"/>
            <a:ext cx="252000" cy="252000"/>
          </a:xfrm>
          <a:prstGeom prst="rect">
            <a:avLst/>
          </a:prstGeom>
        </p:spPr>
      </p:pic>
      <p:pic>
        <p:nvPicPr>
          <p:cNvPr id="23" name="Graphic 22" descr="Harvey Balls 45% with solid fill">
            <a:extLst>
              <a:ext uri="{FF2B5EF4-FFF2-40B4-BE49-F238E27FC236}">
                <a16:creationId xmlns:a16="http://schemas.microsoft.com/office/drawing/2014/main" id="{925D4C0A-0ACD-BE2F-314C-89190AD129B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7400" y="3622316"/>
            <a:ext cx="252000" cy="252000"/>
          </a:xfrm>
          <a:prstGeom prst="rect">
            <a:avLst/>
          </a:prstGeom>
        </p:spPr>
      </p:pic>
    </p:spTree>
    <p:extLst>
      <p:ext uri="{BB962C8B-B14F-4D97-AF65-F5344CB8AC3E}">
        <p14:creationId xmlns:p14="http://schemas.microsoft.com/office/powerpoint/2010/main" val="781477991"/>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69B64-5E40-2E49-B6CA-87C7DF492C7E}"/>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2037273D-2AF8-6DD1-3033-EFAE720C6DC8}"/>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01E5A936-A8F3-88CC-2143-8CFFBF7EC1D6}"/>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1FFE3308-74B1-DB36-23A7-D0E16713264A}"/>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9F67175C-97D4-9E3C-616C-96D662F4A3C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4417816E-EBC2-8F48-E91E-795CFEED3D5E}"/>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F9C7A985-4DB6-7200-8B6A-5C98C13EE5A9}"/>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DCD94AE-C33C-593B-0933-DF10A5722CF4}"/>
              </a:ext>
            </a:extLst>
          </p:cNvPr>
          <p:cNvSpPr/>
          <p:nvPr/>
        </p:nvSpPr>
        <p:spPr>
          <a:xfrm>
            <a:off x="1214438" y="2741662"/>
            <a:ext cx="6697196" cy="11713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6E3D482B-FE0A-FA9E-E319-E6CEBD242B56}"/>
              </a:ext>
            </a:extLst>
          </p:cNvPr>
          <p:cNvSpPr txBox="1"/>
          <p:nvPr/>
        </p:nvSpPr>
        <p:spPr>
          <a:xfrm>
            <a:off x="1214437" y="2871970"/>
            <a:ext cx="6701210" cy="615553"/>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r>
              <a:rPr lang="en-GB" sz="2000" b="1">
                <a:solidFill>
                  <a:srgbClr val="0AB9EE"/>
                </a:solidFill>
                <a:latin typeface="Rubik SemiBold"/>
                <a:ea typeface="Lato"/>
                <a:cs typeface="Lato"/>
              </a:rPr>
              <a:t>Objective: </a:t>
            </a:r>
            <a:r>
              <a:rPr lang="en-GB" sz="2000" b="1" i="0">
                <a:solidFill>
                  <a:srgbClr val="0AB9EE"/>
                </a:solidFill>
                <a:effectLst/>
                <a:latin typeface="Rubik SemiBold"/>
              </a:rPr>
              <a:t>Understand the resources available to support adults &amp; children with their number confidence and skills </a:t>
            </a:r>
          </a:p>
        </p:txBody>
      </p:sp>
    </p:spTree>
    <p:extLst>
      <p:ext uri="{BB962C8B-B14F-4D97-AF65-F5344CB8AC3E}">
        <p14:creationId xmlns:p14="http://schemas.microsoft.com/office/powerpoint/2010/main" val="519270025"/>
      </p:ext>
    </p:extLst>
  </p:cSld>
  <p:clrMapOvr>
    <a:masterClrMapping/>
  </p:clrMapOvr>
</p:sld>
</file>

<file path=ppt/theme/theme1.xml><?xml version="1.0" encoding="utf-8"?>
<a:theme xmlns:a="http://schemas.openxmlformats.org/drawingml/2006/main" name="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2.xml><?xml version="1.0" encoding="utf-8"?>
<a:theme xmlns:a="http://schemas.openxmlformats.org/drawingml/2006/main" name="Title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C9A714F8-F978-4543-A9A3-1B58A6CD18BA}"/>
    </a:ext>
  </a:extLst>
</a:theme>
</file>

<file path=ppt/theme/theme3.xml><?xml version="1.0" encoding="utf-8"?>
<a:theme xmlns:a="http://schemas.openxmlformats.org/drawingml/2006/main" name="Content page (no falling numb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6CCB65F1-755A-5D49-8CE5-890D031327B4}"/>
    </a:ext>
  </a:extLst>
</a:theme>
</file>

<file path=ppt/theme/theme4.xml><?xml version="1.0" encoding="utf-8"?>
<a:theme xmlns:a="http://schemas.openxmlformats.org/drawingml/2006/main" name="1_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5.xml><?xml version="1.0" encoding="utf-8"?>
<a:theme xmlns:a="http://schemas.openxmlformats.org/drawingml/2006/main" name="1_Content page (no falling numb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6CCB65F1-755A-5D49-8CE5-890D031327B4}"/>
    </a:ext>
  </a:extLst>
</a:theme>
</file>

<file path=ppt/theme/theme6.xml><?xml version="1.0" encoding="utf-8"?>
<a:theme xmlns:a="http://schemas.openxmlformats.org/drawingml/2006/main" name="2_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6" ma:contentTypeDescription="Create a new document." ma:contentTypeScope="" ma:versionID="2d8c4cf79d550b5702ee6bf8a245d45a">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043eb449fb66c973ed7e3faa9a5aba28"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minOccurs="0"/>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nillable="true"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element name="MediaServiceBillingMetadata" ma:index="5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BaNC</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Props1.xml><?xml version="1.0" encoding="utf-8"?>
<ds:datastoreItem xmlns:ds="http://schemas.openxmlformats.org/officeDocument/2006/customXml" ds:itemID="{5634D13C-AAD7-4E7F-95C2-4CF1D786F43E}">
  <ds:schemaRefs>
    <ds:schemaRef ds:uri="http://schemas.microsoft.com/sharepoint/v3/contenttype/forms"/>
  </ds:schemaRefs>
</ds:datastoreItem>
</file>

<file path=customXml/itemProps2.xml><?xml version="1.0" encoding="utf-8"?>
<ds:datastoreItem xmlns:ds="http://schemas.openxmlformats.org/officeDocument/2006/customXml" ds:itemID="{A9F0B8D7-66AF-436B-9F92-0B4CD77A8E0C}">
  <ds:schemaRefs>
    <ds:schemaRef ds:uri="3d4fb1ce-7578-4a36-b24b-8490e06c8395"/>
    <ds:schemaRef ds:uri="5c446c59-e2cf-4ab6-976a-d41307e20e11"/>
    <ds:schemaRef ds:uri="b072cec8-3e9d-43cd-90c2-d7a855a423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312D9-3216-489F-8B79-236ACD26AC75}">
  <ds:schemaRefs>
    <ds:schemaRef ds:uri="http://www.w3.org/XML/1998/namespace"/>
    <ds:schemaRef ds:uri="http://schemas.microsoft.com/office/2006/metadata/properties"/>
    <ds:schemaRef ds:uri="http://schemas.microsoft.com/office/2006/documentManagement/types"/>
    <ds:schemaRef ds:uri="http://purl.org/dc/terms/"/>
    <ds:schemaRef ds:uri="http://purl.org/dc/elements/1.1/"/>
    <ds:schemaRef ds:uri="b072cec8-3e9d-43cd-90c2-d7a855a423e0"/>
    <ds:schemaRef ds:uri="http://schemas.openxmlformats.org/package/2006/metadata/core-properties"/>
    <ds:schemaRef ds:uri="http://schemas.microsoft.com/office/infopath/2007/PartnerControls"/>
    <ds:schemaRef ds:uri="5c446c59-e2cf-4ab6-976a-d41307e20e11"/>
    <ds:schemaRef ds:uri="3d4fb1ce-7578-4a36-b24b-8490e06c8395"/>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NNChampions</Template>
  <TotalTime>5</TotalTime>
  <Words>2657</Words>
  <Application>Microsoft Office PowerPoint</Application>
  <PresentationFormat>On-screen Show (4:3)</PresentationFormat>
  <Paragraphs>382</Paragraphs>
  <Slides>54</Slides>
  <Notes>3</Notes>
  <HiddenSlides>3</HiddenSlides>
  <MMClips>3</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54</vt:i4>
      </vt:variant>
    </vt:vector>
  </HeadingPairs>
  <TitlesOfParts>
    <vt:vector size="65" baseType="lpstr">
      <vt:lpstr>Aptos</vt:lpstr>
      <vt:lpstr>Arial</vt:lpstr>
      <vt:lpstr>Lato</vt:lpstr>
      <vt:lpstr>Rubik Medium</vt:lpstr>
      <vt:lpstr>Rubik SemiBold</vt:lpstr>
      <vt:lpstr>NNChampions</vt:lpstr>
      <vt:lpstr>Title page</vt:lpstr>
      <vt:lpstr>Content page (no falling numbers)</vt:lpstr>
      <vt:lpstr>1_NNChampions</vt:lpstr>
      <vt:lpstr>1_Content page (no falling numbers)</vt:lpstr>
      <vt:lpstr>2_NNChampions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Barnes</dc:creator>
  <cp:lastModifiedBy>Lizzie Green</cp:lastModifiedBy>
  <cp:revision>11</cp:revision>
  <dcterms:created xsi:type="dcterms:W3CDTF">2022-11-09T11:42:23Z</dcterms:created>
  <dcterms:modified xsi:type="dcterms:W3CDTF">2026-06-03T16:16:03Z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